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62" r:id="rId3"/>
    <p:sldId id="927" r:id="rId4"/>
    <p:sldId id="945" r:id="rId5"/>
    <p:sldId id="918" r:id="rId6"/>
    <p:sldId id="934" r:id="rId7"/>
    <p:sldId id="948" r:id="rId8"/>
    <p:sldId id="949" r:id="rId9"/>
    <p:sldId id="953" r:id="rId10"/>
    <p:sldId id="950" r:id="rId11"/>
    <p:sldId id="954" r:id="rId12"/>
    <p:sldId id="952" r:id="rId13"/>
    <p:sldId id="956" r:id="rId14"/>
    <p:sldId id="929" r:id="rId15"/>
    <p:sldId id="930" r:id="rId16"/>
    <p:sldId id="960" r:id="rId17"/>
    <p:sldId id="962" r:id="rId18"/>
    <p:sldId id="968" r:id="rId19"/>
    <p:sldId id="259" r:id="rId2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Açık Stil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D083AE6-46FA-4A59-8FB0-9F97EB10719F}" styleName="Açık Stil 3 - Vurgu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70" autoAdjust="0"/>
    <p:restoredTop sz="92857" autoAdjust="0"/>
  </p:normalViewPr>
  <p:slideViewPr>
    <p:cSldViewPr snapToGrid="0">
      <p:cViewPr varScale="1">
        <p:scale>
          <a:sx n="99" d="100"/>
          <a:sy n="99" d="100"/>
        </p:scale>
        <p:origin x="10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57885-8512-4232-B181-4B0CC6AA8AAB}" type="datetimeFigureOut">
              <a:rPr lang="tr-TR" smtClean="0"/>
              <a:t>10.09.2026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F55BC-D596-429F-926E-85CD86B20034}" type="slidenum">
              <a:rPr lang="tr-TR" smtClean="0"/>
              <a:t>‹#›</a:t>
            </a:fld>
            <a:endParaRPr lang="tr-TR"/>
          </a:p>
        </p:txBody>
      </p:sp>
    </p:spTree>
    <p:extLst>
      <p:ext uri="{BB962C8B-B14F-4D97-AF65-F5344CB8AC3E}">
        <p14:creationId xmlns:p14="http://schemas.microsoft.com/office/powerpoint/2010/main" val="171879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8" name="Google Shape;8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a:extLst>
            <a:ext uri="{FF2B5EF4-FFF2-40B4-BE49-F238E27FC236}">
              <a16:creationId xmlns:a16="http://schemas.microsoft.com/office/drawing/2014/main" id="{A1864698-9A63-D34F-EBBB-0628E6D4D8EC}"/>
            </a:ext>
          </a:extLst>
        </p:cNvPr>
        <p:cNvGrpSpPr/>
        <p:nvPr/>
      </p:nvGrpSpPr>
      <p:grpSpPr>
        <a:xfrm>
          <a:off x="0" y="0"/>
          <a:ext cx="0" cy="0"/>
          <a:chOff x="0" y="0"/>
          <a:chExt cx="0" cy="0"/>
        </a:xfrm>
      </p:grpSpPr>
      <p:sp>
        <p:nvSpPr>
          <p:cNvPr id="312" name="Google Shape;312;p14:notes">
            <a:extLst>
              <a:ext uri="{FF2B5EF4-FFF2-40B4-BE49-F238E27FC236}">
                <a16:creationId xmlns:a16="http://schemas.microsoft.com/office/drawing/2014/main" id="{915993F8-C325-CA93-16D6-FB35E93185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3" name="Google Shape;313;p14:notes">
            <a:extLst>
              <a:ext uri="{FF2B5EF4-FFF2-40B4-BE49-F238E27FC236}">
                <a16:creationId xmlns:a16="http://schemas.microsoft.com/office/drawing/2014/main" id="{FF042EF3-8EDC-90CB-2231-D33278B1073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2313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85E62C-E1FA-9EBC-C90A-DF3AA4452C8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B1FA8BD-8A3D-62F9-4F05-1278249DD9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E76CE8D5-5796-50B1-D813-89C5699D9D07}"/>
              </a:ext>
            </a:extLst>
          </p:cNvPr>
          <p:cNvSpPr>
            <a:spLocks noGrp="1"/>
          </p:cNvSpPr>
          <p:nvPr>
            <p:ph type="dt" sz="half" idx="10"/>
          </p:nvPr>
        </p:nvSpPr>
        <p:spPr/>
        <p:txBody>
          <a:bodyPr/>
          <a:lstStyle/>
          <a:p>
            <a:fld id="{A1489916-1F91-47C3-A459-1727E449CE09}" type="datetimeFigureOut">
              <a:rPr lang="tr-TR" smtClean="0"/>
              <a:t>10.09.2026</a:t>
            </a:fld>
            <a:endParaRPr lang="tr-TR"/>
          </a:p>
        </p:txBody>
      </p:sp>
      <p:sp>
        <p:nvSpPr>
          <p:cNvPr id="5" name="Alt Bilgi Yer Tutucusu 4">
            <a:extLst>
              <a:ext uri="{FF2B5EF4-FFF2-40B4-BE49-F238E27FC236}">
                <a16:creationId xmlns:a16="http://schemas.microsoft.com/office/drawing/2014/main" id="{99AAE475-7AE0-FF50-EE23-D2769005C95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33F0298-006B-A52D-CC4F-207E94448677}"/>
              </a:ext>
            </a:extLst>
          </p:cNvPr>
          <p:cNvSpPr>
            <a:spLocks noGrp="1"/>
          </p:cNvSpPr>
          <p:nvPr>
            <p:ph type="sldNum" sz="quarter" idx="12"/>
          </p:nvPr>
        </p:nvSpPr>
        <p:spPr/>
        <p:txBody>
          <a:bodyPr/>
          <a:lstStyle/>
          <a:p>
            <a:fld id="{A665CF78-4F83-40A0-B760-DFB6A5C1B6F0}" type="slidenum">
              <a:rPr lang="tr-TR" smtClean="0"/>
              <a:t>‹#›</a:t>
            </a:fld>
            <a:endParaRPr lang="tr-TR"/>
          </a:p>
        </p:txBody>
      </p:sp>
    </p:spTree>
    <p:extLst>
      <p:ext uri="{BB962C8B-B14F-4D97-AF65-F5344CB8AC3E}">
        <p14:creationId xmlns:p14="http://schemas.microsoft.com/office/powerpoint/2010/main" val="2098394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AB91DA-63F6-E172-4FA1-E38DD9F1B51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4738886-FD64-5490-DD6A-72B7803B487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7A82B76-D401-C573-ED3C-3E426C4E3AF7}"/>
              </a:ext>
            </a:extLst>
          </p:cNvPr>
          <p:cNvSpPr>
            <a:spLocks noGrp="1"/>
          </p:cNvSpPr>
          <p:nvPr>
            <p:ph type="dt" sz="half" idx="10"/>
          </p:nvPr>
        </p:nvSpPr>
        <p:spPr/>
        <p:txBody>
          <a:bodyPr/>
          <a:lstStyle/>
          <a:p>
            <a:fld id="{A1489916-1F91-47C3-A459-1727E449CE09}" type="datetimeFigureOut">
              <a:rPr lang="tr-TR" smtClean="0"/>
              <a:t>10.09.2026</a:t>
            </a:fld>
            <a:endParaRPr lang="tr-TR"/>
          </a:p>
        </p:txBody>
      </p:sp>
      <p:sp>
        <p:nvSpPr>
          <p:cNvPr id="5" name="Alt Bilgi Yer Tutucusu 4">
            <a:extLst>
              <a:ext uri="{FF2B5EF4-FFF2-40B4-BE49-F238E27FC236}">
                <a16:creationId xmlns:a16="http://schemas.microsoft.com/office/drawing/2014/main" id="{E8678220-F23D-8A89-C26C-28E780D51E4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21B2248-8FC9-8FA1-197B-A3467AB1B07E}"/>
              </a:ext>
            </a:extLst>
          </p:cNvPr>
          <p:cNvSpPr>
            <a:spLocks noGrp="1"/>
          </p:cNvSpPr>
          <p:nvPr>
            <p:ph type="sldNum" sz="quarter" idx="12"/>
          </p:nvPr>
        </p:nvSpPr>
        <p:spPr/>
        <p:txBody>
          <a:bodyPr/>
          <a:lstStyle/>
          <a:p>
            <a:fld id="{A665CF78-4F83-40A0-B760-DFB6A5C1B6F0}" type="slidenum">
              <a:rPr lang="tr-TR" smtClean="0"/>
              <a:t>‹#›</a:t>
            </a:fld>
            <a:endParaRPr lang="tr-TR"/>
          </a:p>
        </p:txBody>
      </p:sp>
    </p:spTree>
    <p:extLst>
      <p:ext uri="{BB962C8B-B14F-4D97-AF65-F5344CB8AC3E}">
        <p14:creationId xmlns:p14="http://schemas.microsoft.com/office/powerpoint/2010/main" val="712784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7A5771-DC54-C8D5-7B38-9FA21FE1968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B8FE0712-D3BB-3774-1B30-D38B1155DCA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A13B32E-885E-6555-BAB2-4B757901B8D3}"/>
              </a:ext>
            </a:extLst>
          </p:cNvPr>
          <p:cNvSpPr>
            <a:spLocks noGrp="1"/>
          </p:cNvSpPr>
          <p:nvPr>
            <p:ph type="dt" sz="half" idx="10"/>
          </p:nvPr>
        </p:nvSpPr>
        <p:spPr/>
        <p:txBody>
          <a:bodyPr/>
          <a:lstStyle/>
          <a:p>
            <a:fld id="{A1489916-1F91-47C3-A459-1727E449CE09}" type="datetimeFigureOut">
              <a:rPr lang="tr-TR" smtClean="0"/>
              <a:t>10.09.2026</a:t>
            </a:fld>
            <a:endParaRPr lang="tr-TR"/>
          </a:p>
        </p:txBody>
      </p:sp>
      <p:sp>
        <p:nvSpPr>
          <p:cNvPr id="5" name="Alt Bilgi Yer Tutucusu 4">
            <a:extLst>
              <a:ext uri="{FF2B5EF4-FFF2-40B4-BE49-F238E27FC236}">
                <a16:creationId xmlns:a16="http://schemas.microsoft.com/office/drawing/2014/main" id="{D9163909-86E6-1FE5-26B9-39FED3605BA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A5167FD-74DE-9D0A-D949-BB8DD212EC5C}"/>
              </a:ext>
            </a:extLst>
          </p:cNvPr>
          <p:cNvSpPr>
            <a:spLocks noGrp="1"/>
          </p:cNvSpPr>
          <p:nvPr>
            <p:ph type="sldNum" sz="quarter" idx="12"/>
          </p:nvPr>
        </p:nvSpPr>
        <p:spPr/>
        <p:txBody>
          <a:bodyPr/>
          <a:lstStyle/>
          <a:p>
            <a:fld id="{A665CF78-4F83-40A0-B760-DFB6A5C1B6F0}" type="slidenum">
              <a:rPr lang="tr-TR" smtClean="0"/>
              <a:t>‹#›</a:t>
            </a:fld>
            <a:endParaRPr lang="tr-TR"/>
          </a:p>
        </p:txBody>
      </p:sp>
    </p:spTree>
    <p:extLst>
      <p:ext uri="{BB962C8B-B14F-4D97-AF65-F5344CB8AC3E}">
        <p14:creationId xmlns:p14="http://schemas.microsoft.com/office/powerpoint/2010/main" val="1525354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C94923-5818-EE8F-047F-D3A9BBCE69A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747305B-2072-DACE-D02C-65173711500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CAC863A-9F9C-2E25-BABB-280F0EAC99C4}"/>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31ABBE33-ABEA-D089-C3FD-09BACE2CF615}"/>
              </a:ext>
            </a:extLst>
          </p:cNvPr>
          <p:cNvSpPr>
            <a:spLocks noGrp="1"/>
          </p:cNvSpPr>
          <p:nvPr>
            <p:ph type="dt" sz="half" idx="10"/>
          </p:nvPr>
        </p:nvSpPr>
        <p:spPr/>
        <p:txBody>
          <a:bodyPr/>
          <a:lstStyle/>
          <a:p>
            <a:fld id="{A1489916-1F91-47C3-A459-1727E449CE09}" type="datetimeFigureOut">
              <a:rPr lang="tr-TR" smtClean="0"/>
              <a:t>10.09.2026</a:t>
            </a:fld>
            <a:endParaRPr lang="tr-TR"/>
          </a:p>
        </p:txBody>
      </p:sp>
      <p:sp>
        <p:nvSpPr>
          <p:cNvPr id="6" name="Alt Bilgi Yer Tutucusu 5">
            <a:extLst>
              <a:ext uri="{FF2B5EF4-FFF2-40B4-BE49-F238E27FC236}">
                <a16:creationId xmlns:a16="http://schemas.microsoft.com/office/drawing/2014/main" id="{060DEAA2-DA35-F87B-0330-F3991D9DEEB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D2432F9-9EF2-37F2-1CE8-717EAF0C83E2}"/>
              </a:ext>
            </a:extLst>
          </p:cNvPr>
          <p:cNvSpPr>
            <a:spLocks noGrp="1"/>
          </p:cNvSpPr>
          <p:nvPr>
            <p:ph type="sldNum" sz="quarter" idx="12"/>
          </p:nvPr>
        </p:nvSpPr>
        <p:spPr/>
        <p:txBody>
          <a:bodyPr/>
          <a:lstStyle/>
          <a:p>
            <a:fld id="{A665CF78-4F83-40A0-B760-DFB6A5C1B6F0}" type="slidenum">
              <a:rPr lang="tr-TR" smtClean="0"/>
              <a:t>‹#›</a:t>
            </a:fld>
            <a:endParaRPr lang="tr-TR"/>
          </a:p>
        </p:txBody>
      </p:sp>
    </p:spTree>
    <p:extLst>
      <p:ext uri="{BB962C8B-B14F-4D97-AF65-F5344CB8AC3E}">
        <p14:creationId xmlns:p14="http://schemas.microsoft.com/office/powerpoint/2010/main" val="1577581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BC5CCF2-0C94-1151-A471-9DCF0857B000}"/>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283E2DE-E480-2637-CC21-A8AE9173E9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037BC995-F4DF-9406-02D4-577A44455142}"/>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E30ABBDB-B945-028A-5712-B51EEFD37A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FF066011-FA70-736F-72E5-8337AED2FB6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7885E12-0655-D79F-AAF2-30B1A83DE366}"/>
              </a:ext>
            </a:extLst>
          </p:cNvPr>
          <p:cNvSpPr>
            <a:spLocks noGrp="1"/>
          </p:cNvSpPr>
          <p:nvPr>
            <p:ph type="dt" sz="half" idx="10"/>
          </p:nvPr>
        </p:nvSpPr>
        <p:spPr/>
        <p:txBody>
          <a:bodyPr/>
          <a:lstStyle/>
          <a:p>
            <a:fld id="{A1489916-1F91-47C3-A459-1727E449CE09}" type="datetimeFigureOut">
              <a:rPr lang="tr-TR" smtClean="0"/>
              <a:t>10.09.2026</a:t>
            </a:fld>
            <a:endParaRPr lang="tr-TR"/>
          </a:p>
        </p:txBody>
      </p:sp>
      <p:sp>
        <p:nvSpPr>
          <p:cNvPr id="8" name="Alt Bilgi Yer Tutucusu 7">
            <a:extLst>
              <a:ext uri="{FF2B5EF4-FFF2-40B4-BE49-F238E27FC236}">
                <a16:creationId xmlns:a16="http://schemas.microsoft.com/office/drawing/2014/main" id="{0EDB4711-E0A3-AB25-4BAE-D3F93398E851}"/>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C2510098-853D-B48E-8051-F385B1DE3328}"/>
              </a:ext>
            </a:extLst>
          </p:cNvPr>
          <p:cNvSpPr>
            <a:spLocks noGrp="1"/>
          </p:cNvSpPr>
          <p:nvPr>
            <p:ph type="sldNum" sz="quarter" idx="12"/>
          </p:nvPr>
        </p:nvSpPr>
        <p:spPr/>
        <p:txBody>
          <a:bodyPr/>
          <a:lstStyle/>
          <a:p>
            <a:fld id="{A665CF78-4F83-40A0-B760-DFB6A5C1B6F0}" type="slidenum">
              <a:rPr lang="tr-TR" smtClean="0"/>
              <a:t>‹#›</a:t>
            </a:fld>
            <a:endParaRPr lang="tr-TR"/>
          </a:p>
        </p:txBody>
      </p:sp>
    </p:spTree>
    <p:extLst>
      <p:ext uri="{BB962C8B-B14F-4D97-AF65-F5344CB8AC3E}">
        <p14:creationId xmlns:p14="http://schemas.microsoft.com/office/powerpoint/2010/main" val="1568041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021C7A-2124-FDCE-2ECE-5A6B7D596950}"/>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834654B7-B685-BE52-D845-87A302D46BBF}"/>
              </a:ext>
            </a:extLst>
          </p:cNvPr>
          <p:cNvSpPr>
            <a:spLocks noGrp="1"/>
          </p:cNvSpPr>
          <p:nvPr>
            <p:ph type="dt" sz="half" idx="10"/>
          </p:nvPr>
        </p:nvSpPr>
        <p:spPr/>
        <p:txBody>
          <a:bodyPr/>
          <a:lstStyle/>
          <a:p>
            <a:fld id="{A1489916-1F91-47C3-A459-1727E449CE09}" type="datetimeFigureOut">
              <a:rPr lang="tr-TR" smtClean="0"/>
              <a:t>10.09.2026</a:t>
            </a:fld>
            <a:endParaRPr lang="tr-TR"/>
          </a:p>
        </p:txBody>
      </p:sp>
      <p:sp>
        <p:nvSpPr>
          <p:cNvPr id="4" name="Alt Bilgi Yer Tutucusu 3">
            <a:extLst>
              <a:ext uri="{FF2B5EF4-FFF2-40B4-BE49-F238E27FC236}">
                <a16:creationId xmlns:a16="http://schemas.microsoft.com/office/drawing/2014/main" id="{B65F5E2D-78D4-4768-4537-256C1026A88E}"/>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85707106-38E3-F178-7589-F6667486A7B3}"/>
              </a:ext>
            </a:extLst>
          </p:cNvPr>
          <p:cNvSpPr>
            <a:spLocks noGrp="1"/>
          </p:cNvSpPr>
          <p:nvPr>
            <p:ph type="sldNum" sz="quarter" idx="12"/>
          </p:nvPr>
        </p:nvSpPr>
        <p:spPr/>
        <p:txBody>
          <a:bodyPr/>
          <a:lstStyle/>
          <a:p>
            <a:fld id="{A665CF78-4F83-40A0-B760-DFB6A5C1B6F0}" type="slidenum">
              <a:rPr lang="tr-TR" smtClean="0"/>
              <a:t>‹#›</a:t>
            </a:fld>
            <a:endParaRPr lang="tr-TR"/>
          </a:p>
        </p:txBody>
      </p:sp>
    </p:spTree>
    <p:extLst>
      <p:ext uri="{BB962C8B-B14F-4D97-AF65-F5344CB8AC3E}">
        <p14:creationId xmlns:p14="http://schemas.microsoft.com/office/powerpoint/2010/main" val="421828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5A9C8D3-5494-E793-7E77-EA5A80C54BAF}"/>
              </a:ext>
            </a:extLst>
          </p:cNvPr>
          <p:cNvSpPr>
            <a:spLocks noGrp="1"/>
          </p:cNvSpPr>
          <p:nvPr>
            <p:ph type="dt" sz="half" idx="10"/>
          </p:nvPr>
        </p:nvSpPr>
        <p:spPr/>
        <p:txBody>
          <a:bodyPr/>
          <a:lstStyle/>
          <a:p>
            <a:fld id="{A1489916-1F91-47C3-A459-1727E449CE09}" type="datetimeFigureOut">
              <a:rPr lang="tr-TR" smtClean="0"/>
              <a:t>10.09.2026</a:t>
            </a:fld>
            <a:endParaRPr lang="tr-TR"/>
          </a:p>
        </p:txBody>
      </p:sp>
      <p:sp>
        <p:nvSpPr>
          <p:cNvPr id="3" name="Alt Bilgi Yer Tutucusu 2">
            <a:extLst>
              <a:ext uri="{FF2B5EF4-FFF2-40B4-BE49-F238E27FC236}">
                <a16:creationId xmlns:a16="http://schemas.microsoft.com/office/drawing/2014/main" id="{FE761789-795A-564C-58D2-B5675F3C9C14}"/>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68EA3BF0-8B6C-4B66-0760-B8E68A432DC6}"/>
              </a:ext>
            </a:extLst>
          </p:cNvPr>
          <p:cNvSpPr>
            <a:spLocks noGrp="1"/>
          </p:cNvSpPr>
          <p:nvPr>
            <p:ph type="sldNum" sz="quarter" idx="12"/>
          </p:nvPr>
        </p:nvSpPr>
        <p:spPr/>
        <p:txBody>
          <a:bodyPr/>
          <a:lstStyle/>
          <a:p>
            <a:fld id="{A665CF78-4F83-40A0-B760-DFB6A5C1B6F0}" type="slidenum">
              <a:rPr lang="tr-TR" smtClean="0"/>
              <a:t>‹#›</a:t>
            </a:fld>
            <a:endParaRPr lang="tr-TR"/>
          </a:p>
        </p:txBody>
      </p:sp>
    </p:spTree>
    <p:extLst>
      <p:ext uri="{BB962C8B-B14F-4D97-AF65-F5344CB8AC3E}">
        <p14:creationId xmlns:p14="http://schemas.microsoft.com/office/powerpoint/2010/main" val="309825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F1DD9A-3635-BCE8-9D5C-2BC03327757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41D3898-B209-805A-F716-8AC9AA190C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C4E73C6-782B-361B-C9B0-04BFEE158C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9914F24-0271-A24A-B0C0-48B4285611A1}"/>
              </a:ext>
            </a:extLst>
          </p:cNvPr>
          <p:cNvSpPr>
            <a:spLocks noGrp="1"/>
          </p:cNvSpPr>
          <p:nvPr>
            <p:ph type="dt" sz="half" idx="10"/>
          </p:nvPr>
        </p:nvSpPr>
        <p:spPr/>
        <p:txBody>
          <a:bodyPr/>
          <a:lstStyle/>
          <a:p>
            <a:fld id="{A1489916-1F91-47C3-A459-1727E449CE09}" type="datetimeFigureOut">
              <a:rPr lang="tr-TR" smtClean="0"/>
              <a:t>10.09.2026</a:t>
            </a:fld>
            <a:endParaRPr lang="tr-TR"/>
          </a:p>
        </p:txBody>
      </p:sp>
      <p:sp>
        <p:nvSpPr>
          <p:cNvPr id="6" name="Alt Bilgi Yer Tutucusu 5">
            <a:extLst>
              <a:ext uri="{FF2B5EF4-FFF2-40B4-BE49-F238E27FC236}">
                <a16:creationId xmlns:a16="http://schemas.microsoft.com/office/drawing/2014/main" id="{C99A081B-5591-0A46-2006-84879422145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8C78D31-7993-3E21-DD56-0E600777A244}"/>
              </a:ext>
            </a:extLst>
          </p:cNvPr>
          <p:cNvSpPr>
            <a:spLocks noGrp="1"/>
          </p:cNvSpPr>
          <p:nvPr>
            <p:ph type="sldNum" sz="quarter" idx="12"/>
          </p:nvPr>
        </p:nvSpPr>
        <p:spPr/>
        <p:txBody>
          <a:bodyPr/>
          <a:lstStyle/>
          <a:p>
            <a:fld id="{A665CF78-4F83-40A0-B760-DFB6A5C1B6F0}" type="slidenum">
              <a:rPr lang="tr-TR" smtClean="0"/>
              <a:t>‹#›</a:t>
            </a:fld>
            <a:endParaRPr lang="tr-TR"/>
          </a:p>
        </p:txBody>
      </p:sp>
    </p:spTree>
    <p:extLst>
      <p:ext uri="{BB962C8B-B14F-4D97-AF65-F5344CB8AC3E}">
        <p14:creationId xmlns:p14="http://schemas.microsoft.com/office/powerpoint/2010/main" val="3804877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7EDD45B-642E-F3C7-0D4B-9B20F04F3E0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2980BB06-97EB-F474-8FAE-0BFE98C2C8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94D71833-0465-CBCA-F3C9-8774F7CB9C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0E70FE2-1A17-C324-E5CF-BC19FEECDF7F}"/>
              </a:ext>
            </a:extLst>
          </p:cNvPr>
          <p:cNvSpPr>
            <a:spLocks noGrp="1"/>
          </p:cNvSpPr>
          <p:nvPr>
            <p:ph type="dt" sz="half" idx="10"/>
          </p:nvPr>
        </p:nvSpPr>
        <p:spPr/>
        <p:txBody>
          <a:bodyPr/>
          <a:lstStyle/>
          <a:p>
            <a:fld id="{A1489916-1F91-47C3-A459-1727E449CE09}" type="datetimeFigureOut">
              <a:rPr lang="tr-TR" smtClean="0"/>
              <a:t>10.09.2026</a:t>
            </a:fld>
            <a:endParaRPr lang="tr-TR"/>
          </a:p>
        </p:txBody>
      </p:sp>
      <p:sp>
        <p:nvSpPr>
          <p:cNvPr id="6" name="Alt Bilgi Yer Tutucusu 5">
            <a:extLst>
              <a:ext uri="{FF2B5EF4-FFF2-40B4-BE49-F238E27FC236}">
                <a16:creationId xmlns:a16="http://schemas.microsoft.com/office/drawing/2014/main" id="{B7C6F955-726D-4C08-CE1F-79ECCF5FC67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9D2A955-4F02-4EA7-9684-A8E87D2AC995}"/>
              </a:ext>
            </a:extLst>
          </p:cNvPr>
          <p:cNvSpPr>
            <a:spLocks noGrp="1"/>
          </p:cNvSpPr>
          <p:nvPr>
            <p:ph type="sldNum" sz="quarter" idx="12"/>
          </p:nvPr>
        </p:nvSpPr>
        <p:spPr/>
        <p:txBody>
          <a:bodyPr/>
          <a:lstStyle/>
          <a:p>
            <a:fld id="{A665CF78-4F83-40A0-B760-DFB6A5C1B6F0}" type="slidenum">
              <a:rPr lang="tr-TR" smtClean="0"/>
              <a:t>‹#›</a:t>
            </a:fld>
            <a:endParaRPr lang="tr-TR"/>
          </a:p>
        </p:txBody>
      </p:sp>
    </p:spTree>
    <p:extLst>
      <p:ext uri="{BB962C8B-B14F-4D97-AF65-F5344CB8AC3E}">
        <p14:creationId xmlns:p14="http://schemas.microsoft.com/office/powerpoint/2010/main" val="3493256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BAF789-9427-C5BC-CFBF-338F68295200}"/>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3685CC8-44E0-1893-787B-D4BB04735B00}"/>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0E98398-6490-C03B-1A77-5E61452542C6}"/>
              </a:ext>
            </a:extLst>
          </p:cNvPr>
          <p:cNvSpPr>
            <a:spLocks noGrp="1"/>
          </p:cNvSpPr>
          <p:nvPr>
            <p:ph type="dt" sz="half" idx="10"/>
          </p:nvPr>
        </p:nvSpPr>
        <p:spPr/>
        <p:txBody>
          <a:bodyPr/>
          <a:lstStyle/>
          <a:p>
            <a:fld id="{A1489916-1F91-47C3-A459-1727E449CE09}" type="datetimeFigureOut">
              <a:rPr lang="tr-TR" smtClean="0"/>
              <a:t>10.09.2026</a:t>
            </a:fld>
            <a:endParaRPr lang="tr-TR"/>
          </a:p>
        </p:txBody>
      </p:sp>
      <p:sp>
        <p:nvSpPr>
          <p:cNvPr id="5" name="Alt Bilgi Yer Tutucusu 4">
            <a:extLst>
              <a:ext uri="{FF2B5EF4-FFF2-40B4-BE49-F238E27FC236}">
                <a16:creationId xmlns:a16="http://schemas.microsoft.com/office/drawing/2014/main" id="{CEAD1BDE-E507-7645-A1AA-62ED92A6BDD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A60E405-4878-009A-DEB0-F5034CE520BB}"/>
              </a:ext>
            </a:extLst>
          </p:cNvPr>
          <p:cNvSpPr>
            <a:spLocks noGrp="1"/>
          </p:cNvSpPr>
          <p:nvPr>
            <p:ph type="sldNum" sz="quarter" idx="12"/>
          </p:nvPr>
        </p:nvSpPr>
        <p:spPr/>
        <p:txBody>
          <a:bodyPr/>
          <a:lstStyle/>
          <a:p>
            <a:fld id="{A665CF78-4F83-40A0-B760-DFB6A5C1B6F0}" type="slidenum">
              <a:rPr lang="tr-TR" smtClean="0"/>
              <a:t>‹#›</a:t>
            </a:fld>
            <a:endParaRPr lang="tr-TR"/>
          </a:p>
        </p:txBody>
      </p:sp>
    </p:spTree>
    <p:extLst>
      <p:ext uri="{BB962C8B-B14F-4D97-AF65-F5344CB8AC3E}">
        <p14:creationId xmlns:p14="http://schemas.microsoft.com/office/powerpoint/2010/main" val="613161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9822A3E-F134-2672-DC06-329524016036}"/>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F10ED4ED-26ED-FB3A-D3CF-1B51B809B516}"/>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E725319-96C7-4E5B-13B2-C8838430A509}"/>
              </a:ext>
            </a:extLst>
          </p:cNvPr>
          <p:cNvSpPr>
            <a:spLocks noGrp="1"/>
          </p:cNvSpPr>
          <p:nvPr>
            <p:ph type="dt" sz="half" idx="10"/>
          </p:nvPr>
        </p:nvSpPr>
        <p:spPr/>
        <p:txBody>
          <a:bodyPr/>
          <a:lstStyle/>
          <a:p>
            <a:fld id="{A1489916-1F91-47C3-A459-1727E449CE09}" type="datetimeFigureOut">
              <a:rPr lang="tr-TR" smtClean="0"/>
              <a:t>10.09.2026</a:t>
            </a:fld>
            <a:endParaRPr lang="tr-TR"/>
          </a:p>
        </p:txBody>
      </p:sp>
      <p:sp>
        <p:nvSpPr>
          <p:cNvPr id="5" name="Alt Bilgi Yer Tutucusu 4">
            <a:extLst>
              <a:ext uri="{FF2B5EF4-FFF2-40B4-BE49-F238E27FC236}">
                <a16:creationId xmlns:a16="http://schemas.microsoft.com/office/drawing/2014/main" id="{4CA63633-34B0-4BAC-1659-74349AA51F7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50439A2-0BAC-AF23-2903-1B1DC6E21D07}"/>
              </a:ext>
            </a:extLst>
          </p:cNvPr>
          <p:cNvSpPr>
            <a:spLocks noGrp="1"/>
          </p:cNvSpPr>
          <p:nvPr>
            <p:ph type="sldNum" sz="quarter" idx="12"/>
          </p:nvPr>
        </p:nvSpPr>
        <p:spPr/>
        <p:txBody>
          <a:bodyPr/>
          <a:lstStyle/>
          <a:p>
            <a:fld id="{A665CF78-4F83-40A0-B760-DFB6A5C1B6F0}" type="slidenum">
              <a:rPr lang="tr-TR" smtClean="0"/>
              <a:t>‹#›</a:t>
            </a:fld>
            <a:endParaRPr lang="tr-TR"/>
          </a:p>
        </p:txBody>
      </p:sp>
    </p:spTree>
    <p:extLst>
      <p:ext uri="{BB962C8B-B14F-4D97-AF65-F5344CB8AC3E}">
        <p14:creationId xmlns:p14="http://schemas.microsoft.com/office/powerpoint/2010/main" val="4082265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B710631B-B394-278B-90B4-DD11F2DFAE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C534F0D-8C7C-DD3E-91ED-DF028BEAB4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43F5CA4-2200-415F-54D9-0B3DBD85E6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489916-1F91-47C3-A459-1727E449CE09}" type="datetimeFigureOut">
              <a:rPr lang="tr-TR" smtClean="0"/>
              <a:t>10.09.2026</a:t>
            </a:fld>
            <a:endParaRPr lang="tr-TR"/>
          </a:p>
        </p:txBody>
      </p:sp>
      <p:sp>
        <p:nvSpPr>
          <p:cNvPr id="5" name="Alt Bilgi Yer Tutucusu 4">
            <a:extLst>
              <a:ext uri="{FF2B5EF4-FFF2-40B4-BE49-F238E27FC236}">
                <a16:creationId xmlns:a16="http://schemas.microsoft.com/office/drawing/2014/main" id="{469B6E63-F42C-6DDE-F200-888DA134A2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FB3BCB62-65D3-2897-08CA-70AB0A95DF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665CF78-4F83-40A0-B760-DFB6A5C1B6F0}" type="slidenum">
              <a:rPr lang="tr-TR" smtClean="0"/>
              <a:t>‹#›</a:t>
            </a:fld>
            <a:endParaRPr lang="tr-TR"/>
          </a:p>
        </p:txBody>
      </p:sp>
    </p:spTree>
    <p:extLst>
      <p:ext uri="{BB962C8B-B14F-4D97-AF65-F5344CB8AC3E}">
        <p14:creationId xmlns:p14="http://schemas.microsoft.com/office/powerpoint/2010/main" val="23807062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1" name="Google Shape;91;p1"/>
          <p:cNvSpPr txBox="1"/>
          <p:nvPr/>
        </p:nvSpPr>
        <p:spPr>
          <a:xfrm>
            <a:off x="586609" y="3429000"/>
            <a:ext cx="12192001" cy="2421792"/>
          </a:xfrm>
          <a:prstGeom prst="rect">
            <a:avLst/>
          </a:prstGeom>
          <a:noFill/>
          <a:ln>
            <a:noFill/>
          </a:ln>
        </p:spPr>
        <p:txBody>
          <a:bodyPr spcFirstLastPara="1" wrap="square" lIns="71425" tIns="71425" rIns="71425" bIns="71425" anchor="ctr" anchorCtr="0">
            <a:spAutoFit/>
          </a:bodyPr>
          <a:lstStyle/>
          <a:p>
            <a:pPr marL="0" marR="0" lvl="0" indent="0" algn="l" rtl="0">
              <a:spcBef>
                <a:spcPts val="0"/>
              </a:spcBef>
              <a:spcAft>
                <a:spcPts val="0"/>
              </a:spcAft>
              <a:buNone/>
            </a:pPr>
            <a:r>
              <a:rPr lang="tr-TR" sz="2800" dirty="0">
                <a:solidFill>
                  <a:schemeClr val="lt1"/>
                </a:solidFill>
                <a:latin typeface="Abadi" panose="020B0604020104020204" pitchFamily="34" charset="-94"/>
                <a:sym typeface="Arial"/>
              </a:rPr>
              <a:t>ÖĞRENCİ İŞLERİ DAİRE BAŞKANLIĞI</a:t>
            </a:r>
            <a:endParaRPr sz="2800" dirty="0">
              <a:latin typeface="Abadi" panose="020B0604020104020204" pitchFamily="34" charset="-94"/>
            </a:endParaRPr>
          </a:p>
          <a:p>
            <a:pPr marL="0" marR="0" lvl="0" indent="0" algn="l" rtl="0">
              <a:spcBef>
                <a:spcPts val="0"/>
              </a:spcBef>
              <a:spcAft>
                <a:spcPts val="0"/>
              </a:spcAft>
              <a:buNone/>
            </a:pPr>
            <a:r>
              <a:rPr lang="tr-TR" sz="1800" b="1" dirty="0">
                <a:solidFill>
                  <a:schemeClr val="lt1"/>
                </a:solidFill>
                <a:latin typeface="Abadi" panose="020B0604020104020204" pitchFamily="34" charset="-94"/>
                <a:sym typeface="Arial"/>
              </a:rPr>
              <a:t>01 Ocak-31 Aralık 2025 Dönemi</a:t>
            </a:r>
            <a:br>
              <a:rPr lang="tr-TR" sz="1800" b="1" dirty="0">
                <a:solidFill>
                  <a:schemeClr val="lt1"/>
                </a:solidFill>
                <a:latin typeface="Abadi" panose="020B0604020104020204" pitchFamily="34" charset="-94"/>
                <a:sym typeface="Arial"/>
              </a:rPr>
            </a:br>
            <a:r>
              <a:rPr lang="tr-TR" sz="1800" b="1" dirty="0">
                <a:solidFill>
                  <a:schemeClr val="lt1"/>
                </a:solidFill>
                <a:latin typeface="Abadi" panose="020B0604020104020204" pitchFamily="34" charset="-94"/>
                <a:sym typeface="Arial"/>
              </a:rPr>
              <a:t>Birim Faaliyet Raporu Sunumu</a:t>
            </a:r>
            <a:endParaRPr dirty="0">
              <a:latin typeface="Abadi" panose="020B0604020104020204" pitchFamily="34" charset="-94"/>
            </a:endParaRPr>
          </a:p>
          <a:p>
            <a:pPr marL="0" marR="0" lvl="0" indent="0" algn="l" rtl="0">
              <a:spcBef>
                <a:spcPts val="0"/>
              </a:spcBef>
              <a:spcAft>
                <a:spcPts val="0"/>
              </a:spcAft>
              <a:buNone/>
            </a:pPr>
            <a:endParaRPr sz="1050" dirty="0">
              <a:solidFill>
                <a:schemeClr val="lt1"/>
              </a:solidFill>
              <a:latin typeface="Abadi" panose="020B0604020104020204" pitchFamily="34" charset="-94"/>
              <a:sym typeface="Arial"/>
            </a:endParaRPr>
          </a:p>
          <a:p>
            <a:pPr marL="0" marR="0" lvl="0" indent="0" algn="l" rtl="0">
              <a:spcBef>
                <a:spcPts val="0"/>
              </a:spcBef>
              <a:spcAft>
                <a:spcPts val="0"/>
              </a:spcAft>
              <a:buNone/>
            </a:pPr>
            <a:endParaRPr sz="1050" dirty="0">
              <a:solidFill>
                <a:schemeClr val="lt1"/>
              </a:solidFill>
              <a:latin typeface="Abadi" panose="020B0604020104020204" pitchFamily="34" charset="-94"/>
              <a:sym typeface="Arial"/>
            </a:endParaRPr>
          </a:p>
          <a:p>
            <a:pPr marL="0" marR="0" lvl="0" indent="0" algn="l" rtl="0">
              <a:spcBef>
                <a:spcPts val="0"/>
              </a:spcBef>
              <a:spcAft>
                <a:spcPts val="0"/>
              </a:spcAft>
              <a:buNone/>
            </a:pPr>
            <a:endParaRPr sz="1050" dirty="0">
              <a:solidFill>
                <a:schemeClr val="lt1"/>
              </a:solidFill>
              <a:latin typeface="Abadi" panose="020B0604020104020204" pitchFamily="34" charset="-94"/>
              <a:sym typeface="Arial"/>
            </a:endParaRPr>
          </a:p>
          <a:p>
            <a:pPr marL="0" marR="0" lvl="0" indent="0" algn="l" rtl="0">
              <a:spcBef>
                <a:spcPts val="0"/>
              </a:spcBef>
              <a:spcAft>
                <a:spcPts val="0"/>
              </a:spcAft>
              <a:buNone/>
            </a:pPr>
            <a:endParaRPr sz="1050" dirty="0">
              <a:solidFill>
                <a:schemeClr val="lt1"/>
              </a:solidFill>
              <a:latin typeface="Abadi" panose="020B0604020104020204" pitchFamily="34" charset="-94"/>
              <a:sym typeface="Arial"/>
            </a:endParaRPr>
          </a:p>
          <a:p>
            <a:pPr marL="0" marR="0" lvl="0" indent="0" algn="l" rtl="0">
              <a:spcBef>
                <a:spcPts val="0"/>
              </a:spcBef>
              <a:spcAft>
                <a:spcPts val="0"/>
              </a:spcAft>
              <a:buNone/>
            </a:pPr>
            <a:endParaRPr sz="1050" dirty="0">
              <a:solidFill>
                <a:schemeClr val="lt1"/>
              </a:solidFill>
              <a:latin typeface="Abadi" panose="020B0604020104020204" pitchFamily="34" charset="-94"/>
              <a:sym typeface="Arial"/>
            </a:endParaRPr>
          </a:p>
          <a:p>
            <a:pPr marL="0" marR="0" lvl="0" indent="0" algn="l" rtl="0">
              <a:spcBef>
                <a:spcPts val="0"/>
              </a:spcBef>
              <a:spcAft>
                <a:spcPts val="0"/>
              </a:spcAft>
              <a:buNone/>
            </a:pPr>
            <a:r>
              <a:rPr lang="tr-TR" sz="1050" dirty="0">
                <a:solidFill>
                  <a:schemeClr val="lt1"/>
                </a:solidFill>
                <a:latin typeface="Abadi" panose="020B0604020104020204" pitchFamily="34" charset="-94"/>
                <a:sym typeface="Arial"/>
              </a:rPr>
              <a:t>Sunumu Hazırlayıp onaylayan birim yetkilisi: Orbay CEBECİOĞLU</a:t>
            </a:r>
            <a:endParaRPr dirty="0">
              <a:latin typeface="Abadi" panose="020B0604020104020204" pitchFamily="34" charset="-94"/>
            </a:endParaRPr>
          </a:p>
          <a:p>
            <a:pPr marL="0" marR="0" lvl="0" indent="0" algn="l" rtl="0">
              <a:spcBef>
                <a:spcPts val="0"/>
              </a:spcBef>
              <a:spcAft>
                <a:spcPts val="0"/>
              </a:spcAft>
              <a:buNone/>
            </a:pPr>
            <a:r>
              <a:rPr lang="tr-TR" sz="1050" dirty="0">
                <a:solidFill>
                  <a:schemeClr val="lt1"/>
                </a:solidFill>
                <a:latin typeface="Abadi" panose="020B0604020104020204" pitchFamily="34" charset="-94"/>
                <a:sym typeface="Arial"/>
              </a:rPr>
              <a:t>Sunum yapan: Orbay CEBECİOĞLU</a:t>
            </a:r>
            <a:endParaRPr dirty="0">
              <a:latin typeface="Abadi" panose="020B0604020104020204" pitchFamily="34" charset="-94"/>
            </a:endParaRPr>
          </a:p>
          <a:p>
            <a:pPr marL="0" marR="0" lvl="0" indent="0" algn="l" rtl="0">
              <a:spcBef>
                <a:spcPts val="0"/>
              </a:spcBef>
              <a:spcAft>
                <a:spcPts val="0"/>
              </a:spcAft>
              <a:buNone/>
            </a:pPr>
            <a:r>
              <a:rPr lang="tr-TR" sz="1050" dirty="0">
                <a:solidFill>
                  <a:schemeClr val="lt1"/>
                </a:solidFill>
                <a:latin typeface="Abadi" panose="020B0604020104020204" pitchFamily="34" charset="-94"/>
                <a:sym typeface="Arial"/>
              </a:rPr>
              <a:t>Sunumun Yapılacağı tarih:</a:t>
            </a:r>
            <a:endParaRPr dirty="0">
              <a:latin typeface="Abadi" panose="020B0604020104020204" pitchFamily="34" charset="-9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2" descr="metin, ekran görüntüsü, logo, yazı tipi içeren bir resim&#10;&#10;Yapay zeka tarafından oluşturulmuş içerik yanlış olabilir."/>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7" name="Google Shape;97;p2"/>
          <p:cNvSpPr txBox="1"/>
          <p:nvPr/>
        </p:nvSpPr>
        <p:spPr>
          <a:xfrm>
            <a:off x="2836405" y="4752814"/>
            <a:ext cx="376347" cy="397665"/>
          </a:xfrm>
          <a:prstGeom prst="rect">
            <a:avLst/>
          </a:prstGeom>
          <a:noFill/>
          <a:ln>
            <a:noFill/>
          </a:ln>
        </p:spPr>
        <p:txBody>
          <a:bodyPr spcFirstLastPara="1" wrap="square" lIns="91425" tIns="45700" rIns="91425" bIns="45700" anchor="b" anchorCtr="0">
            <a:normAutofit fontScale="70000" lnSpcReduction="20000"/>
          </a:bodyPr>
          <a:lstStyle/>
          <a:p>
            <a:pPr marL="228600" marR="0" lvl="0" indent="-228600" algn="ctr" rtl="0">
              <a:lnSpc>
                <a:spcPct val="90000"/>
              </a:lnSpc>
              <a:spcBef>
                <a:spcPts val="0"/>
              </a:spcBef>
              <a:spcAft>
                <a:spcPts val="0"/>
              </a:spcAft>
              <a:buClr>
                <a:schemeClr val="dk1"/>
              </a:buClr>
              <a:buSzPts val="2400"/>
              <a:buFont typeface="Arial"/>
              <a:buNone/>
            </a:pPr>
            <a:r>
              <a:rPr lang="tr-TR" sz="2400" cap="none" dirty="0">
                <a:solidFill>
                  <a:srgbClr val="041B78"/>
                </a:solidFill>
                <a:latin typeface="Barlow"/>
                <a:ea typeface="Barlow"/>
                <a:cs typeface="Barlow"/>
                <a:sym typeface="Barlow"/>
              </a:rPr>
              <a:t>16</a:t>
            </a:r>
            <a:endParaRPr sz="2400" cap="none" dirty="0">
              <a:solidFill>
                <a:srgbClr val="041B78"/>
              </a:solidFill>
              <a:latin typeface="Barlow"/>
              <a:ea typeface="Barlow"/>
              <a:cs typeface="Barlow"/>
              <a:sym typeface="Barlow"/>
            </a:endParaRPr>
          </a:p>
        </p:txBody>
      </p:sp>
      <p:sp>
        <p:nvSpPr>
          <p:cNvPr id="98" name="Google Shape;98;p2"/>
          <p:cNvSpPr txBox="1"/>
          <p:nvPr/>
        </p:nvSpPr>
        <p:spPr>
          <a:xfrm>
            <a:off x="5904137" y="5077666"/>
            <a:ext cx="376347" cy="397665"/>
          </a:xfrm>
          <a:prstGeom prst="rect">
            <a:avLst/>
          </a:prstGeom>
          <a:noFill/>
          <a:ln>
            <a:noFill/>
          </a:ln>
        </p:spPr>
        <p:txBody>
          <a:bodyPr spcFirstLastPara="1" wrap="square" lIns="91425" tIns="45700" rIns="91425" bIns="45700" anchor="b" anchorCtr="0">
            <a:normAutofit lnSpcReduction="10000"/>
          </a:bodyPr>
          <a:lstStyle/>
          <a:p>
            <a:pPr marL="228600" marR="0" lvl="0" indent="-228600" algn="ctr" rtl="0">
              <a:lnSpc>
                <a:spcPct val="90000"/>
              </a:lnSpc>
              <a:spcBef>
                <a:spcPts val="0"/>
              </a:spcBef>
              <a:spcAft>
                <a:spcPts val="0"/>
              </a:spcAft>
              <a:buClr>
                <a:schemeClr val="dk1"/>
              </a:buClr>
              <a:buSzPts val="2400"/>
              <a:buFont typeface="Arial"/>
              <a:buNone/>
            </a:pPr>
            <a:r>
              <a:rPr lang="tr-TR" sz="2400" cap="none" dirty="0">
                <a:solidFill>
                  <a:srgbClr val="041B78"/>
                </a:solidFill>
                <a:latin typeface="Barlow"/>
                <a:ea typeface="Barlow"/>
                <a:cs typeface="Barlow"/>
                <a:sym typeface="Barlow"/>
              </a:rPr>
              <a:t>1</a:t>
            </a:r>
            <a:endParaRPr sz="2400" cap="none" dirty="0">
              <a:solidFill>
                <a:srgbClr val="041B78"/>
              </a:solidFill>
              <a:latin typeface="Barlow"/>
              <a:ea typeface="Barlow"/>
              <a:cs typeface="Barlow"/>
              <a:sym typeface="Barlow"/>
            </a:endParaRPr>
          </a:p>
        </p:txBody>
      </p:sp>
      <p:sp>
        <p:nvSpPr>
          <p:cNvPr id="99" name="Google Shape;99;p2"/>
          <p:cNvSpPr txBox="1"/>
          <p:nvPr/>
        </p:nvSpPr>
        <p:spPr>
          <a:xfrm>
            <a:off x="8936095" y="4752814"/>
            <a:ext cx="376347" cy="397665"/>
          </a:xfrm>
          <a:prstGeom prst="rect">
            <a:avLst/>
          </a:prstGeom>
          <a:noFill/>
          <a:ln>
            <a:noFill/>
          </a:ln>
        </p:spPr>
        <p:txBody>
          <a:bodyPr spcFirstLastPara="1" wrap="square" lIns="91425" tIns="45700" rIns="91425" bIns="45700" anchor="b" anchorCtr="0">
            <a:normAutofit lnSpcReduction="10000"/>
          </a:bodyPr>
          <a:lstStyle/>
          <a:p>
            <a:pPr marL="228600" marR="0" lvl="0" indent="-228600" algn="ctr" rtl="0">
              <a:lnSpc>
                <a:spcPct val="90000"/>
              </a:lnSpc>
              <a:spcBef>
                <a:spcPts val="0"/>
              </a:spcBef>
              <a:spcAft>
                <a:spcPts val="0"/>
              </a:spcAft>
              <a:buClr>
                <a:schemeClr val="dk1"/>
              </a:buClr>
              <a:buSzPts val="2400"/>
              <a:buFont typeface="Arial"/>
              <a:buNone/>
            </a:pPr>
            <a:r>
              <a:rPr lang="tr-TR" sz="2400" cap="none" dirty="0">
                <a:solidFill>
                  <a:srgbClr val="041B78"/>
                </a:solidFill>
                <a:latin typeface="Barlow"/>
                <a:ea typeface="Barlow"/>
                <a:cs typeface="Barlow"/>
                <a:sym typeface="Barlow"/>
              </a:rPr>
              <a:t>2</a:t>
            </a:r>
            <a:endParaRPr sz="2400" cap="none" dirty="0">
              <a:solidFill>
                <a:srgbClr val="041B78"/>
              </a:solidFill>
              <a:latin typeface="Barlow"/>
              <a:ea typeface="Barlow"/>
              <a:cs typeface="Barlow"/>
              <a:sym typeface="Barlow"/>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03E37-3906-8CD2-CEE0-951A2256680D}"/>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C3B03F63-AB7E-34E2-2B8D-0841D0AA2D04}"/>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0AD17698-85B7-8CBB-3027-FCB6DBCAD429}"/>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E617317E-7613-42A6-42AD-865C237E7B52}"/>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F9823720-C6C6-CA28-069B-98A315ACD56B}"/>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CBDA6AA5-38D6-51C9-909E-0B18A88AE0C9}"/>
              </a:ext>
            </a:extLst>
          </p:cNvPr>
          <p:cNvSpPr txBox="1"/>
          <p:nvPr/>
        </p:nvSpPr>
        <p:spPr>
          <a:xfrm>
            <a:off x="2368128" y="536918"/>
            <a:ext cx="7095361" cy="9752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lang="tr-TR" sz="5400" spc="-224" dirty="0">
                <a:solidFill>
                  <a:srgbClr val="002060"/>
                </a:solidFill>
                <a:latin typeface="Tahoma" panose="020B0604030504040204" pitchFamily="34" charset="0"/>
                <a:ea typeface="Tahoma" panose="020B0604030504040204" pitchFamily="34" charset="0"/>
                <a:cs typeface="Tahoma" panose="020B0604030504040204" pitchFamily="34" charset="0"/>
                <a:sym typeface="Montserrat Bold"/>
              </a:rPr>
              <a:t>Fiziki Yapı</a:t>
            </a:r>
            <a:endParaRPr kumimoji="0" lang="en-US" sz="54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2" name="Dikdörtgen 1">
            <a:extLst>
              <a:ext uri="{FF2B5EF4-FFF2-40B4-BE49-F238E27FC236}">
                <a16:creationId xmlns:a16="http://schemas.microsoft.com/office/drawing/2014/main" id="{40F80D67-EF72-3F1A-5604-55318968D4A9}"/>
              </a:ext>
            </a:extLst>
          </p:cNvPr>
          <p:cNvSpPr/>
          <p:nvPr/>
        </p:nvSpPr>
        <p:spPr>
          <a:xfrm>
            <a:off x="2368128" y="1411671"/>
            <a:ext cx="8289049" cy="1754326"/>
          </a:xfrm>
          <a:prstGeom prst="rect">
            <a:avLst/>
          </a:prstGeom>
        </p:spPr>
        <p:txBody>
          <a:bodyPr wrap="square">
            <a:spAutoFit/>
          </a:bodyPr>
          <a:lstStyle/>
          <a:p>
            <a:endParaRPr lang="tr-TR" dirty="0"/>
          </a:p>
          <a:p>
            <a:r>
              <a:rPr lang="tr-TR" dirty="0"/>
              <a:t>Başkanlığımızın kullandığı mevcut alanda; </a:t>
            </a:r>
          </a:p>
          <a:p>
            <a:endParaRPr lang="tr-TR" dirty="0"/>
          </a:p>
          <a:p>
            <a:r>
              <a:rPr lang="tr-TR" dirty="0"/>
              <a:t>1 daire başkanı odası, 3 şube müdürü odası, 1 yazı işleri bürosu, 1 sekreter odası, </a:t>
            </a:r>
          </a:p>
          <a:p>
            <a:r>
              <a:rPr lang="tr-TR" dirty="0"/>
              <a:t>4 adet not bürosu, 1 şef odası, 3 adet otomasyon bürosu, 1 adet bankolar  ofisi, </a:t>
            </a:r>
          </a:p>
          <a:p>
            <a:r>
              <a:rPr lang="tr-TR" dirty="0"/>
              <a:t>1 depo, 2 adet arşiv odası olmak üzere toplam kullanım alanımız 618  m2 </a:t>
            </a:r>
            <a:r>
              <a:rPr lang="tr-TR" dirty="0" err="1"/>
              <a:t>dir</a:t>
            </a:r>
            <a:r>
              <a:rPr lang="tr-TR" dirty="0"/>
              <a:t>.</a:t>
            </a:r>
          </a:p>
        </p:txBody>
      </p:sp>
      <p:graphicFrame>
        <p:nvGraphicFramePr>
          <p:cNvPr id="4" name="11 Tablo">
            <a:extLst>
              <a:ext uri="{FF2B5EF4-FFF2-40B4-BE49-F238E27FC236}">
                <a16:creationId xmlns:a16="http://schemas.microsoft.com/office/drawing/2014/main" id="{D85D5AE6-425F-6801-901C-F791E3E30C9C}"/>
              </a:ext>
            </a:extLst>
          </p:cNvPr>
          <p:cNvGraphicFramePr>
            <a:graphicFrameLocks noGrp="1"/>
          </p:cNvGraphicFramePr>
          <p:nvPr/>
        </p:nvGraphicFramePr>
        <p:xfrm>
          <a:off x="2368128" y="3438524"/>
          <a:ext cx="9150869" cy="2371725"/>
        </p:xfrm>
        <a:graphic>
          <a:graphicData uri="http://schemas.openxmlformats.org/drawingml/2006/table">
            <a:tbl>
              <a:tblPr firstRow="1" firstCol="1" bandRow="1"/>
              <a:tblGrid>
                <a:gridCol w="420344">
                  <a:extLst>
                    <a:ext uri="{9D8B030D-6E8A-4147-A177-3AD203B41FA5}">
                      <a16:colId xmlns:a16="http://schemas.microsoft.com/office/drawing/2014/main" val="20000"/>
                    </a:ext>
                  </a:extLst>
                </a:gridCol>
                <a:gridCol w="875790">
                  <a:extLst>
                    <a:ext uri="{9D8B030D-6E8A-4147-A177-3AD203B41FA5}">
                      <a16:colId xmlns:a16="http://schemas.microsoft.com/office/drawing/2014/main" val="20001"/>
                    </a:ext>
                  </a:extLst>
                </a:gridCol>
                <a:gridCol w="534879">
                  <a:extLst>
                    <a:ext uri="{9D8B030D-6E8A-4147-A177-3AD203B41FA5}">
                      <a16:colId xmlns:a16="http://schemas.microsoft.com/office/drawing/2014/main" val="20002"/>
                    </a:ext>
                  </a:extLst>
                </a:gridCol>
                <a:gridCol w="874811">
                  <a:extLst>
                    <a:ext uri="{9D8B030D-6E8A-4147-A177-3AD203B41FA5}">
                      <a16:colId xmlns:a16="http://schemas.microsoft.com/office/drawing/2014/main" val="20003"/>
                    </a:ext>
                  </a:extLst>
                </a:gridCol>
                <a:gridCol w="449651">
                  <a:extLst>
                    <a:ext uri="{9D8B030D-6E8A-4147-A177-3AD203B41FA5}">
                      <a16:colId xmlns:a16="http://schemas.microsoft.com/office/drawing/2014/main" val="20004"/>
                    </a:ext>
                  </a:extLst>
                </a:gridCol>
                <a:gridCol w="875790">
                  <a:extLst>
                    <a:ext uri="{9D8B030D-6E8A-4147-A177-3AD203B41FA5}">
                      <a16:colId xmlns:a16="http://schemas.microsoft.com/office/drawing/2014/main" val="20005"/>
                    </a:ext>
                  </a:extLst>
                </a:gridCol>
                <a:gridCol w="449651">
                  <a:extLst>
                    <a:ext uri="{9D8B030D-6E8A-4147-A177-3AD203B41FA5}">
                      <a16:colId xmlns:a16="http://schemas.microsoft.com/office/drawing/2014/main" val="20006"/>
                    </a:ext>
                  </a:extLst>
                </a:gridCol>
                <a:gridCol w="874811">
                  <a:extLst>
                    <a:ext uri="{9D8B030D-6E8A-4147-A177-3AD203B41FA5}">
                      <a16:colId xmlns:a16="http://schemas.microsoft.com/office/drawing/2014/main" val="20007"/>
                    </a:ext>
                  </a:extLst>
                </a:gridCol>
                <a:gridCol w="1024693">
                  <a:extLst>
                    <a:ext uri="{9D8B030D-6E8A-4147-A177-3AD203B41FA5}">
                      <a16:colId xmlns:a16="http://schemas.microsoft.com/office/drawing/2014/main" val="20008"/>
                    </a:ext>
                  </a:extLst>
                </a:gridCol>
                <a:gridCol w="449651">
                  <a:extLst>
                    <a:ext uri="{9D8B030D-6E8A-4147-A177-3AD203B41FA5}">
                      <a16:colId xmlns:a16="http://schemas.microsoft.com/office/drawing/2014/main" val="20009"/>
                    </a:ext>
                  </a:extLst>
                </a:gridCol>
                <a:gridCol w="875790">
                  <a:extLst>
                    <a:ext uri="{9D8B030D-6E8A-4147-A177-3AD203B41FA5}">
                      <a16:colId xmlns:a16="http://schemas.microsoft.com/office/drawing/2014/main" val="20010"/>
                    </a:ext>
                  </a:extLst>
                </a:gridCol>
                <a:gridCol w="449651">
                  <a:extLst>
                    <a:ext uri="{9D8B030D-6E8A-4147-A177-3AD203B41FA5}">
                      <a16:colId xmlns:a16="http://schemas.microsoft.com/office/drawing/2014/main" val="20011"/>
                    </a:ext>
                  </a:extLst>
                </a:gridCol>
                <a:gridCol w="995357">
                  <a:extLst>
                    <a:ext uri="{9D8B030D-6E8A-4147-A177-3AD203B41FA5}">
                      <a16:colId xmlns:a16="http://schemas.microsoft.com/office/drawing/2014/main" val="20012"/>
                    </a:ext>
                  </a:extLst>
                </a:gridCol>
              </a:tblGrid>
              <a:tr h="343960">
                <a:tc gridSpan="13">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Hizmet Alanları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423075">
                <a:tc gridSpan="2">
                  <a:txBody>
                    <a:bodyPr/>
                    <a:lstStyle/>
                    <a:p>
                      <a:pPr algn="ctr">
                        <a:lnSpc>
                          <a:spcPct val="115000"/>
                        </a:lnSpc>
                        <a:spcAft>
                          <a:spcPts val="1000"/>
                        </a:spcAft>
                      </a:pPr>
                      <a:r>
                        <a:rPr lang="tr-TR"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Makam Odası</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tr-TR"/>
                    </a:p>
                  </a:txBody>
                  <a:tcPr/>
                </a:tc>
                <a:tc gridSpan="2">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Akademik Ofis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tr-TR"/>
                    </a:p>
                  </a:txBody>
                  <a:tcPr/>
                </a:tc>
                <a:tc gridSpan="2">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İdari Ofis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tr-TR"/>
                    </a:p>
                  </a:txBody>
                  <a:tcPr/>
                </a:tc>
                <a:tc gridSpan="3">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Toplantı Odası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tr-TR"/>
                    </a:p>
                  </a:txBody>
                  <a:tcPr/>
                </a:tc>
                <a:tc hMerge="1">
                  <a:txBody>
                    <a:bodyPr/>
                    <a:lstStyle/>
                    <a:p>
                      <a:endParaRPr lang="tr-TR"/>
                    </a:p>
                  </a:txBody>
                  <a:tcPr/>
                </a:tc>
                <a:tc gridSpan="2">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Depo</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tr-TR"/>
                    </a:p>
                  </a:txBody>
                  <a:tcPr/>
                </a:tc>
                <a:tc gridSpan="2">
                  <a:txBody>
                    <a:bodyPr/>
                    <a:lstStyle/>
                    <a:p>
                      <a:pPr algn="ctr">
                        <a:lnSpc>
                          <a:spcPct val="115000"/>
                        </a:lnSpc>
                        <a:spcAft>
                          <a:spcPts val="1000"/>
                        </a:spcAft>
                      </a:pPr>
                      <a:r>
                        <a:rPr lang="tr-TR"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Arşiv</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tr-TR"/>
                    </a:p>
                  </a:txBody>
                  <a:tcPr/>
                </a:tc>
                <a:extLst>
                  <a:ext uri="{0D108BD9-81ED-4DB2-BD59-A6C34878D82A}">
                    <a16:rowId xmlns:a16="http://schemas.microsoft.com/office/drawing/2014/main" val="10001"/>
                  </a:ext>
                </a:extLst>
              </a:tr>
              <a:tr h="545158">
                <a:tc>
                  <a:txBody>
                    <a:bodyPr/>
                    <a:lstStyle/>
                    <a:p>
                      <a:pPr algn="ctr">
                        <a:lnSpc>
                          <a:spcPct val="115000"/>
                        </a:lnSpc>
                        <a:spcAft>
                          <a:spcPts val="1000"/>
                        </a:spcAft>
                      </a:pPr>
                      <a:r>
                        <a:rPr lang="tr-TR" sz="9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Sayı</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Alan (m2)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Sayı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Alan (m2)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Sayı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Alan (m2)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Sayı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Alan (m2)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Kapasite (Kişi)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Sayı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Alan (m2)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Sayı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Alan (m2)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2"/>
                  </a:ext>
                </a:extLst>
              </a:tr>
              <a:tr h="1059532">
                <a:tc>
                  <a:txBody>
                    <a:bodyPr/>
                    <a:lstStyle/>
                    <a:p>
                      <a:pPr algn="ctr">
                        <a:lnSpc>
                          <a:spcPct val="115000"/>
                        </a:lnSpc>
                        <a:spcAft>
                          <a:spcPts val="1000"/>
                        </a:spcAft>
                      </a:pPr>
                      <a:r>
                        <a:rPr lang="tr-T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387</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30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1000"/>
                        </a:spcAft>
                      </a:pPr>
                      <a:r>
                        <a:rPr lang="tr-TR" sz="1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165</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29518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metin, plan, diyagram, şematik içeren bir resim&#10;&#10;Yapay zeka tarafından oluşturulmuş içerik yanlış olabilir.">
            <a:extLst>
              <a:ext uri="{FF2B5EF4-FFF2-40B4-BE49-F238E27FC236}">
                <a16:creationId xmlns:a16="http://schemas.microsoft.com/office/drawing/2014/main" id="{1A102249-8D0F-F6D7-E5DE-F64E26816D05}"/>
              </a:ext>
            </a:extLst>
          </p:cNvPr>
          <p:cNvPicPr>
            <a:picLocks noChangeAspect="1"/>
          </p:cNvPicPr>
          <p:nvPr/>
        </p:nvPicPr>
        <p:blipFill>
          <a:blip r:embed="rId2"/>
          <a:stretch>
            <a:fillRect/>
          </a:stretch>
        </p:blipFill>
        <p:spPr>
          <a:xfrm>
            <a:off x="1433512" y="1042987"/>
            <a:ext cx="9324975" cy="4772025"/>
          </a:xfrm>
          <a:prstGeom prst="rect">
            <a:avLst/>
          </a:prstGeom>
        </p:spPr>
      </p:pic>
    </p:spTree>
    <p:extLst>
      <p:ext uri="{BB962C8B-B14F-4D97-AF65-F5344CB8AC3E}">
        <p14:creationId xmlns:p14="http://schemas.microsoft.com/office/powerpoint/2010/main" val="2215509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21E32-1EF2-5BDD-494A-BA3E328BCC41}"/>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B85F61F1-96FD-13E6-B825-F87B20056ECF}"/>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F26D4E98-FA68-F953-1D87-62F7ACF6FA51}"/>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7E36FB77-5810-D6B7-6C2F-2EEA4E9ECA7C}"/>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9C9F6EFC-ECF2-DE80-554F-E9CB4E4AFF0F}"/>
              </a:ext>
            </a:extLst>
          </p:cNvPr>
          <p:cNvPicPr>
            <a:picLocks noChangeAspect="1"/>
          </p:cNvPicPr>
          <p:nvPr/>
        </p:nvPicPr>
        <p:blipFill>
          <a:blip r:embed="rId2"/>
          <a:stretch>
            <a:fillRect/>
          </a:stretch>
        </p:blipFill>
        <p:spPr>
          <a:xfrm>
            <a:off x="457844" y="373683"/>
            <a:ext cx="851584" cy="845768"/>
          </a:xfrm>
          <a:prstGeom prst="rect">
            <a:avLst/>
          </a:prstGeom>
        </p:spPr>
      </p:pic>
      <p:sp>
        <p:nvSpPr>
          <p:cNvPr id="35" name="TextBox 25">
            <a:extLst>
              <a:ext uri="{FF2B5EF4-FFF2-40B4-BE49-F238E27FC236}">
                <a16:creationId xmlns:a16="http://schemas.microsoft.com/office/drawing/2014/main" id="{46C8571E-68F5-9371-7970-658324DEA2A2}"/>
              </a:ext>
            </a:extLst>
          </p:cNvPr>
          <p:cNvSpPr txBox="1"/>
          <p:nvPr/>
        </p:nvSpPr>
        <p:spPr>
          <a:xfrm>
            <a:off x="2426851" y="1413639"/>
            <a:ext cx="9414630" cy="461665"/>
          </a:xfrm>
          <a:prstGeom prst="rect">
            <a:avLst/>
          </a:prstGeom>
          <a:noFill/>
        </p:spPr>
        <p:txBody>
          <a:bodyPr wrap="square" rtlCol="0">
            <a:spAutoFit/>
          </a:bodyPr>
          <a:lstStyle/>
          <a:p>
            <a:r>
              <a:rPr lang="tr-TR" sz="2400" b="1" dirty="0"/>
              <a:t>2024-2025 Eğitim Yılı Harç Tahsilat Bilgileri </a:t>
            </a:r>
          </a:p>
        </p:txBody>
      </p:sp>
      <p:graphicFrame>
        <p:nvGraphicFramePr>
          <p:cNvPr id="3" name="Tablo 2">
            <a:extLst>
              <a:ext uri="{FF2B5EF4-FFF2-40B4-BE49-F238E27FC236}">
                <a16:creationId xmlns:a16="http://schemas.microsoft.com/office/drawing/2014/main" id="{2BFA725B-3F58-0F87-71A0-70BCF04B4578}"/>
              </a:ext>
            </a:extLst>
          </p:cNvPr>
          <p:cNvGraphicFramePr>
            <a:graphicFrameLocks noGrp="1"/>
          </p:cNvGraphicFramePr>
          <p:nvPr/>
        </p:nvGraphicFramePr>
        <p:xfrm>
          <a:off x="2426848" y="1921473"/>
          <a:ext cx="9171593" cy="4236660"/>
        </p:xfrm>
        <a:graphic>
          <a:graphicData uri="http://schemas.openxmlformats.org/drawingml/2006/table">
            <a:tbl>
              <a:tblPr firstRow="1" bandRow="1">
                <a:tableStyleId>{5C22544A-7EE6-4342-B048-85BDC9FD1C3A}</a:tableStyleId>
              </a:tblPr>
              <a:tblGrid>
                <a:gridCol w="2039274">
                  <a:extLst>
                    <a:ext uri="{9D8B030D-6E8A-4147-A177-3AD203B41FA5}">
                      <a16:colId xmlns:a16="http://schemas.microsoft.com/office/drawing/2014/main" val="1562544953"/>
                    </a:ext>
                  </a:extLst>
                </a:gridCol>
                <a:gridCol w="1165952">
                  <a:extLst>
                    <a:ext uri="{9D8B030D-6E8A-4147-A177-3AD203B41FA5}">
                      <a16:colId xmlns:a16="http://schemas.microsoft.com/office/drawing/2014/main" val="4028739471"/>
                    </a:ext>
                  </a:extLst>
                </a:gridCol>
                <a:gridCol w="1518892">
                  <a:extLst>
                    <a:ext uri="{9D8B030D-6E8A-4147-A177-3AD203B41FA5}">
                      <a16:colId xmlns:a16="http://schemas.microsoft.com/office/drawing/2014/main" val="2903610759"/>
                    </a:ext>
                  </a:extLst>
                </a:gridCol>
                <a:gridCol w="1508964">
                  <a:extLst>
                    <a:ext uri="{9D8B030D-6E8A-4147-A177-3AD203B41FA5}">
                      <a16:colId xmlns:a16="http://schemas.microsoft.com/office/drawing/2014/main" val="3375528785"/>
                    </a:ext>
                  </a:extLst>
                </a:gridCol>
                <a:gridCol w="1409912">
                  <a:extLst>
                    <a:ext uri="{9D8B030D-6E8A-4147-A177-3AD203B41FA5}">
                      <a16:colId xmlns:a16="http://schemas.microsoft.com/office/drawing/2014/main" val="2161708082"/>
                    </a:ext>
                  </a:extLst>
                </a:gridCol>
                <a:gridCol w="1528599">
                  <a:extLst>
                    <a:ext uri="{9D8B030D-6E8A-4147-A177-3AD203B41FA5}">
                      <a16:colId xmlns:a16="http://schemas.microsoft.com/office/drawing/2014/main" val="2731822745"/>
                    </a:ext>
                  </a:extLst>
                </a:gridCol>
              </a:tblGrid>
              <a:tr h="968446">
                <a:tc>
                  <a:txBody>
                    <a:bodyPr/>
                    <a:lstStyle/>
                    <a:p>
                      <a:endParaRPr lang="tr-TR" dirty="0"/>
                    </a:p>
                  </a:txBody>
                  <a:tcPr marL="108000" marR="108000" marT="0" marB="0" anchor="ctr">
                    <a:solidFill>
                      <a:schemeClr val="tx2">
                        <a:lumMod val="75000"/>
                        <a:lumOff val="25000"/>
                      </a:schemeClr>
                    </a:solidFill>
                  </a:tcPr>
                </a:tc>
                <a:tc>
                  <a:txBody>
                    <a:bodyPr/>
                    <a:lstStyle/>
                    <a:p>
                      <a:r>
                        <a:rPr lang="tr-TR" dirty="0"/>
                        <a:t>Program Türü</a:t>
                      </a:r>
                    </a:p>
                  </a:txBody>
                  <a:tcPr marL="108000" marR="108000" marT="0" marB="0" anchor="ctr">
                    <a:solidFill>
                      <a:schemeClr val="tx2">
                        <a:lumMod val="75000"/>
                        <a:lumOff val="25000"/>
                      </a:schemeClr>
                    </a:solidFill>
                  </a:tcPr>
                </a:tc>
                <a:tc>
                  <a:txBody>
                    <a:bodyPr/>
                    <a:lstStyle/>
                    <a:p>
                      <a:r>
                        <a:rPr lang="tr-TR" dirty="0"/>
                        <a:t>2024-2025</a:t>
                      </a:r>
                    </a:p>
                    <a:p>
                      <a:r>
                        <a:rPr lang="tr-TR" dirty="0"/>
                        <a:t>BAHAR</a:t>
                      </a:r>
                    </a:p>
                  </a:txBody>
                  <a:tcPr marL="108000" marR="108000" marT="0" marB="0" anchor="ctr">
                    <a:solidFill>
                      <a:schemeClr val="tx2">
                        <a:lumMod val="75000"/>
                        <a:lumOff val="25000"/>
                      </a:schemeClr>
                    </a:solidFill>
                  </a:tcPr>
                </a:tc>
                <a:tc>
                  <a:txBody>
                    <a:bodyPr/>
                    <a:lstStyle/>
                    <a:p>
                      <a:r>
                        <a:rPr lang="tr-TR" dirty="0"/>
                        <a:t>2025-2026</a:t>
                      </a:r>
                    </a:p>
                    <a:p>
                      <a:r>
                        <a:rPr lang="tr-TR" dirty="0"/>
                        <a:t>GÜZ</a:t>
                      </a:r>
                    </a:p>
                  </a:txBody>
                  <a:tcPr marL="108000" marR="108000" marT="0" marB="0" anchor="ctr">
                    <a:solidFill>
                      <a:schemeClr val="tx2">
                        <a:lumMod val="75000"/>
                        <a:lumOff val="25000"/>
                      </a:schemeClr>
                    </a:solidFill>
                  </a:tcPr>
                </a:tc>
                <a:tc>
                  <a:txBody>
                    <a:bodyPr/>
                    <a:lstStyle/>
                    <a:p>
                      <a:r>
                        <a:rPr lang="tr-TR" dirty="0"/>
                        <a:t>TOPLAM</a:t>
                      </a:r>
                    </a:p>
                  </a:txBody>
                  <a:tcPr marL="108000" marR="108000" marT="0" marB="0" anchor="ctr">
                    <a:solidFill>
                      <a:schemeClr val="tx2">
                        <a:lumMod val="75000"/>
                        <a:lumOff val="25000"/>
                      </a:schemeClr>
                    </a:solidFill>
                  </a:tcPr>
                </a:tc>
                <a:tc>
                  <a:txBody>
                    <a:bodyPr/>
                    <a:lstStyle/>
                    <a:p>
                      <a:r>
                        <a:rPr lang="tr-TR" dirty="0"/>
                        <a:t>GENEL TOP.</a:t>
                      </a:r>
                    </a:p>
                  </a:txBody>
                  <a:tcPr marL="108000" marR="108000" marT="0" marB="0" anchor="ctr">
                    <a:solidFill>
                      <a:schemeClr val="tx2">
                        <a:lumMod val="75000"/>
                        <a:lumOff val="25000"/>
                      </a:schemeClr>
                    </a:solidFill>
                  </a:tcPr>
                </a:tc>
                <a:extLst>
                  <a:ext uri="{0D108BD9-81ED-4DB2-BD59-A6C34878D82A}">
                    <a16:rowId xmlns:a16="http://schemas.microsoft.com/office/drawing/2014/main" val="433304494"/>
                  </a:ext>
                </a:extLst>
              </a:tr>
              <a:tr h="780038">
                <a:tc rowSpan="2">
                  <a:txBody>
                    <a:bodyPr/>
                    <a:lstStyle/>
                    <a:p>
                      <a:pPr algn="l"/>
                      <a:r>
                        <a:rPr lang="tr-TR" sz="1600" b="1" dirty="0"/>
                        <a:t>YKS. Merkezi Yerleştirme</a:t>
                      </a:r>
                    </a:p>
                    <a:p>
                      <a:pPr algn="l"/>
                      <a:r>
                        <a:rPr lang="tr-TR" sz="1000" dirty="0"/>
                        <a:t>(Özel Yetenek dahil)</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a:r>
                        <a:rPr lang="tr-TR" sz="1600" dirty="0"/>
                        <a:t>Birinci Öğretim</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a:r>
                        <a:rPr lang="tr-TR" sz="1600" dirty="0"/>
                        <a:t>1.453.271.63</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a:r>
                        <a:rPr lang="tr-TR" sz="1600" dirty="0"/>
                        <a:t>3.652.526.44</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tr-TR" sz="1600" b="0" i="0" u="none" strike="noStrike" dirty="0">
                          <a:solidFill>
                            <a:srgbClr val="000000"/>
                          </a:solidFill>
                          <a:effectLst/>
                          <a:latin typeface="Aptos Narrow" panose="020B0004020202020204" pitchFamily="34" charset="0"/>
                        </a:rPr>
                        <a:t>5.105.798.07</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rowSpan="2">
                  <a:txBody>
                    <a:bodyPr/>
                    <a:lstStyle/>
                    <a:p>
                      <a:pPr algn="r"/>
                      <a:r>
                        <a:rPr lang="tr-TR" sz="1600" dirty="0"/>
                        <a:t>14.199,636.71</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597739437"/>
                  </a:ext>
                </a:extLst>
              </a:tr>
              <a:tr h="561084">
                <a:tc vMerge="1">
                  <a:txBody>
                    <a:bodyPr/>
                    <a:lstStyle/>
                    <a:p>
                      <a:endParaRPr lang="tr-TR" dirty="0"/>
                    </a:p>
                  </a:txBody>
                  <a:tcPr>
                    <a:solidFill>
                      <a:schemeClr val="accent1"/>
                    </a:solidFill>
                  </a:tcPr>
                </a:tc>
                <a:tc>
                  <a:txBody>
                    <a:bodyPr/>
                    <a:lstStyle/>
                    <a:p>
                      <a:pPr algn="l"/>
                      <a:r>
                        <a:rPr lang="tr-TR" sz="1600" dirty="0"/>
                        <a:t>İkinci Öğretim</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a:r>
                        <a:rPr lang="tr-TR" sz="1600" dirty="0"/>
                        <a:t>4.439.347.5</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a:r>
                        <a:rPr lang="tr-TR" sz="1600" dirty="0"/>
                        <a:t>4.654.491.14</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tr-TR" sz="1600" b="0" i="0" u="none" strike="noStrike" dirty="0">
                          <a:solidFill>
                            <a:srgbClr val="000000"/>
                          </a:solidFill>
                          <a:effectLst/>
                          <a:latin typeface="Aptos Narrow" panose="020B0004020202020204" pitchFamily="34" charset="0"/>
                        </a:rPr>
                        <a:t>9.093.838.64</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vMerge="1">
                  <a:txBody>
                    <a:bodyPr/>
                    <a:lstStyle/>
                    <a:p>
                      <a:pPr algn="r"/>
                      <a:endParaRPr lang="tr-TR" dirty="0"/>
                    </a:p>
                  </a:txBody>
                  <a:tcPr>
                    <a:solidFill>
                      <a:schemeClr val="accent1"/>
                    </a:solidFill>
                  </a:tcPr>
                </a:tc>
                <a:extLst>
                  <a:ext uri="{0D108BD9-81ED-4DB2-BD59-A6C34878D82A}">
                    <a16:rowId xmlns:a16="http://schemas.microsoft.com/office/drawing/2014/main" val="9841595"/>
                  </a:ext>
                </a:extLst>
              </a:tr>
              <a:tr h="0">
                <a:tc>
                  <a:txBody>
                    <a:bodyPr/>
                    <a:lstStyle/>
                    <a:p>
                      <a:pPr algn="l"/>
                      <a:endParaRPr lang="tr-TR" sz="1600" dirty="0"/>
                    </a:p>
                  </a:txBody>
                  <a:tcPr marL="108000" marR="108000" marT="0" marB="0" anchor="ctr">
                    <a:solidFill>
                      <a:schemeClr val="bg1">
                        <a:lumMod val="85000"/>
                      </a:schemeClr>
                    </a:solidFill>
                  </a:tcPr>
                </a:tc>
                <a:tc>
                  <a:txBody>
                    <a:bodyPr/>
                    <a:lstStyle/>
                    <a:p>
                      <a:pPr algn="l"/>
                      <a:endParaRPr lang="tr-TR" sz="1600" dirty="0"/>
                    </a:p>
                  </a:txBody>
                  <a:tcPr marL="108000" marR="108000" marT="0" marB="0" anchor="ctr">
                    <a:solidFill>
                      <a:schemeClr val="bg1">
                        <a:lumMod val="85000"/>
                      </a:schemeClr>
                    </a:solidFill>
                  </a:tcPr>
                </a:tc>
                <a:tc>
                  <a:txBody>
                    <a:bodyPr/>
                    <a:lstStyle/>
                    <a:p>
                      <a:pPr algn="r"/>
                      <a:endParaRPr lang="tr-TR" sz="1600" dirty="0"/>
                    </a:p>
                  </a:txBody>
                  <a:tcPr marL="108000" marR="108000" marT="0" marB="0" anchor="ctr">
                    <a:solidFill>
                      <a:schemeClr val="bg1">
                        <a:lumMod val="85000"/>
                      </a:schemeClr>
                    </a:solidFill>
                  </a:tcPr>
                </a:tc>
                <a:tc>
                  <a:txBody>
                    <a:bodyPr/>
                    <a:lstStyle/>
                    <a:p>
                      <a:pPr algn="r"/>
                      <a:endParaRPr lang="tr-TR" sz="1600" dirty="0"/>
                    </a:p>
                  </a:txBody>
                  <a:tcPr marL="108000" marR="108000" marT="0" marB="0" anchor="ctr">
                    <a:solidFill>
                      <a:schemeClr val="bg1">
                        <a:lumMod val="85000"/>
                      </a:schemeClr>
                    </a:solidFill>
                  </a:tcPr>
                </a:tc>
                <a:tc>
                  <a:txBody>
                    <a:bodyPr/>
                    <a:lstStyle/>
                    <a:p>
                      <a:pPr algn="r" fontAlgn="b"/>
                      <a:endParaRPr lang="tr-TR" sz="1600" b="0" i="0" u="none" strike="noStrike" dirty="0">
                        <a:solidFill>
                          <a:srgbClr val="000000"/>
                        </a:solidFill>
                        <a:effectLst/>
                        <a:latin typeface="Aptos Narrow" panose="020B0004020202020204" pitchFamily="34" charset="0"/>
                      </a:endParaRPr>
                    </a:p>
                  </a:txBody>
                  <a:tcPr marL="108000" marR="108000" marT="0" marB="0" anchor="ctr">
                    <a:solidFill>
                      <a:schemeClr val="bg1">
                        <a:lumMod val="85000"/>
                      </a:schemeClr>
                    </a:solidFill>
                  </a:tcPr>
                </a:tc>
                <a:tc>
                  <a:txBody>
                    <a:bodyPr/>
                    <a:lstStyle/>
                    <a:p>
                      <a:pPr algn="r"/>
                      <a:endParaRPr lang="tr-TR" sz="1600" dirty="0"/>
                    </a:p>
                  </a:txBody>
                  <a:tcPr marL="108000" marR="108000" marT="0" marB="0" anchor="ctr">
                    <a:solidFill>
                      <a:schemeClr val="bg1">
                        <a:lumMod val="85000"/>
                      </a:schemeClr>
                    </a:solidFill>
                  </a:tcPr>
                </a:tc>
                <a:extLst>
                  <a:ext uri="{0D108BD9-81ED-4DB2-BD59-A6C34878D82A}">
                    <a16:rowId xmlns:a16="http://schemas.microsoft.com/office/drawing/2014/main" val="2967843829"/>
                  </a:ext>
                </a:extLst>
              </a:tr>
              <a:tr h="561084">
                <a:tc rowSpan="2">
                  <a:txBody>
                    <a:bodyPr/>
                    <a:lstStyle/>
                    <a:p>
                      <a:pPr algn="l"/>
                      <a:r>
                        <a:rPr lang="tr-TR" sz="1600" b="1" dirty="0"/>
                        <a:t>Yurtdışındın Öğrenci Kabulü</a:t>
                      </a:r>
                    </a:p>
                    <a:p>
                      <a:pPr algn="l"/>
                      <a:r>
                        <a:rPr lang="tr-TR" sz="1000" dirty="0"/>
                        <a:t>(Kendi İmkanı ile Eğitim Alanlar)</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a:r>
                        <a:rPr lang="tr-TR" sz="1600" dirty="0"/>
                        <a:t>Birinci Öğretim</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a:r>
                        <a:rPr lang="tr-TR" sz="1600" dirty="0"/>
                        <a:t>35.173.633.06</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a:r>
                        <a:rPr lang="tr-TR" sz="1600" dirty="0"/>
                        <a:t>61.742.226.93</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tr-TR" sz="1600" b="0" i="0" u="none" strike="noStrike" dirty="0">
                          <a:solidFill>
                            <a:srgbClr val="000000"/>
                          </a:solidFill>
                          <a:effectLst/>
                          <a:latin typeface="Aptos Narrow" panose="020B0004020202020204" pitchFamily="34" charset="0"/>
                        </a:rPr>
                        <a:t>96.915.857.99</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rowSpan="2">
                  <a:txBody>
                    <a:bodyPr/>
                    <a:lstStyle/>
                    <a:p>
                      <a:pPr algn="r"/>
                      <a:r>
                        <a:rPr lang="tr-TR" sz="1600" dirty="0"/>
                        <a:t>97.579.959.99</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54599671"/>
                  </a:ext>
                </a:extLst>
              </a:tr>
              <a:tr h="561084">
                <a:tc vMerge="1">
                  <a:txBody>
                    <a:bodyPr/>
                    <a:lstStyle/>
                    <a:p>
                      <a:endParaRPr lang="tr-TR" dirty="0"/>
                    </a:p>
                  </a:txBody>
                  <a:tcPr>
                    <a:solidFill>
                      <a:schemeClr val="accent1"/>
                    </a:solidFill>
                  </a:tcPr>
                </a:tc>
                <a:tc>
                  <a:txBody>
                    <a:bodyPr/>
                    <a:lstStyle/>
                    <a:p>
                      <a:pPr algn="l"/>
                      <a:r>
                        <a:rPr lang="tr-TR" sz="1600" dirty="0"/>
                        <a:t>İkinci Öğretim</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a:r>
                        <a:rPr lang="tr-TR" sz="1600" dirty="0"/>
                        <a:t>262.100.00</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a:r>
                        <a:rPr lang="tr-TR" sz="1600" dirty="0"/>
                        <a:t>402.000.00</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r" fontAlgn="b"/>
                      <a:r>
                        <a:rPr lang="tr-TR" sz="1600" b="0" i="0" u="none" strike="noStrike" dirty="0">
                          <a:solidFill>
                            <a:srgbClr val="000000"/>
                          </a:solidFill>
                          <a:effectLst/>
                          <a:latin typeface="Aptos Narrow" panose="020B0004020202020204" pitchFamily="34" charset="0"/>
                        </a:rPr>
                        <a:t>664.100.00</a:t>
                      </a:r>
                    </a:p>
                  </a:txBody>
                  <a:tcPr marL="108000" marR="108000" marT="0" marB="0" anchor="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vMerge="1">
                  <a:txBody>
                    <a:bodyPr/>
                    <a:lstStyle/>
                    <a:p>
                      <a:pPr algn="r"/>
                      <a:endParaRPr lang="tr-TR" dirty="0"/>
                    </a:p>
                  </a:txBody>
                  <a:tcPr>
                    <a:solidFill>
                      <a:schemeClr val="accent1"/>
                    </a:solidFill>
                  </a:tcPr>
                </a:tc>
                <a:extLst>
                  <a:ext uri="{0D108BD9-81ED-4DB2-BD59-A6C34878D82A}">
                    <a16:rowId xmlns:a16="http://schemas.microsoft.com/office/drawing/2014/main" val="2311262037"/>
                  </a:ext>
                </a:extLst>
              </a:tr>
              <a:tr h="561084">
                <a:tc gridSpan="2">
                  <a:txBody>
                    <a:bodyPr/>
                    <a:lstStyle/>
                    <a:p>
                      <a:pPr algn="ctr"/>
                      <a:r>
                        <a:rPr lang="tr-TR" b="1" dirty="0"/>
                        <a:t>TOPLAM</a:t>
                      </a:r>
                    </a:p>
                  </a:txBody>
                  <a:tcPr marL="108000" marR="108000" marT="0" marB="0" anchor="ctr">
                    <a:solidFill>
                      <a:schemeClr val="accent2">
                        <a:lumMod val="40000"/>
                        <a:lumOff val="60000"/>
                      </a:schemeClr>
                    </a:solidFill>
                  </a:tcPr>
                </a:tc>
                <a:tc hMerge="1">
                  <a:txBody>
                    <a:bodyPr/>
                    <a:lstStyle/>
                    <a:p>
                      <a:endParaRPr lang="tr-TR" dirty="0"/>
                    </a:p>
                  </a:txBody>
                  <a:tcPr>
                    <a:solidFill>
                      <a:schemeClr val="accent1"/>
                    </a:solidFill>
                  </a:tcPr>
                </a:tc>
                <a:tc>
                  <a:txBody>
                    <a:bodyPr/>
                    <a:lstStyle/>
                    <a:p>
                      <a:pPr algn="r"/>
                      <a:r>
                        <a:rPr lang="tr-TR" sz="1600" b="1" dirty="0"/>
                        <a:t>41.328.352.19</a:t>
                      </a:r>
                    </a:p>
                  </a:txBody>
                  <a:tcPr marL="108000" marR="108000" marT="0" marB="0" anchor="ctr">
                    <a:solidFill>
                      <a:schemeClr val="accent2">
                        <a:lumMod val="40000"/>
                        <a:lumOff val="60000"/>
                      </a:schemeClr>
                    </a:solidFill>
                  </a:tcPr>
                </a:tc>
                <a:tc>
                  <a:txBody>
                    <a:bodyPr/>
                    <a:lstStyle/>
                    <a:p>
                      <a:pPr algn="r"/>
                      <a:r>
                        <a:rPr lang="tr-TR" sz="1600" b="1" dirty="0"/>
                        <a:t>70.451.244.51</a:t>
                      </a:r>
                    </a:p>
                  </a:txBody>
                  <a:tcPr marL="108000" marR="108000" marT="0" marB="0" anchor="ctr">
                    <a:solidFill>
                      <a:schemeClr val="accent2">
                        <a:lumMod val="40000"/>
                        <a:lumOff val="60000"/>
                      </a:schemeClr>
                    </a:solidFill>
                  </a:tcPr>
                </a:tc>
                <a:tc>
                  <a:txBody>
                    <a:bodyPr/>
                    <a:lstStyle/>
                    <a:p>
                      <a:pPr algn="r"/>
                      <a:endParaRPr lang="tr-TR" dirty="0"/>
                    </a:p>
                  </a:txBody>
                  <a:tcPr marL="108000" marR="108000" marT="0" marB="0">
                    <a:solidFill>
                      <a:schemeClr val="accent2">
                        <a:lumMod val="40000"/>
                        <a:lumOff val="60000"/>
                      </a:schemeClr>
                    </a:solidFill>
                  </a:tcPr>
                </a:tc>
                <a:tc>
                  <a:txBody>
                    <a:bodyPr/>
                    <a:lstStyle/>
                    <a:p>
                      <a:pPr algn="r" fontAlgn="b"/>
                      <a:r>
                        <a:rPr lang="tr-TR" sz="1600" b="1" kern="1200" dirty="0">
                          <a:solidFill>
                            <a:schemeClr val="dk1"/>
                          </a:solidFill>
                          <a:latin typeface="+mn-lt"/>
                          <a:ea typeface="+mn-ea"/>
                          <a:cs typeface="+mn-cs"/>
                        </a:rPr>
                        <a:t>111.779.596.7</a:t>
                      </a:r>
                    </a:p>
                  </a:txBody>
                  <a:tcPr marL="108000" marR="108000" marT="0" marB="0" anchor="ctr">
                    <a:solidFill>
                      <a:schemeClr val="accent2">
                        <a:lumMod val="40000"/>
                        <a:lumOff val="60000"/>
                      </a:schemeClr>
                    </a:solidFill>
                  </a:tcPr>
                </a:tc>
                <a:extLst>
                  <a:ext uri="{0D108BD9-81ED-4DB2-BD59-A6C34878D82A}">
                    <a16:rowId xmlns:a16="http://schemas.microsoft.com/office/drawing/2014/main" val="2310449722"/>
                  </a:ext>
                </a:extLst>
              </a:tr>
            </a:tbl>
          </a:graphicData>
        </a:graphic>
      </p:graphicFrame>
    </p:spTree>
    <p:extLst>
      <p:ext uri="{BB962C8B-B14F-4D97-AF65-F5344CB8AC3E}">
        <p14:creationId xmlns:p14="http://schemas.microsoft.com/office/powerpoint/2010/main" val="3249812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F9B17-7EB4-452D-7950-6B5636CC23F8}"/>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71F9A888-6EB4-323A-7584-1626EFD2C6FB}"/>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11C2C3AC-EC2B-AB0D-988A-BF6FFA32D48F}"/>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682A5E79-C0B9-730C-2315-5306FFF75782}"/>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2B26EBEF-4A90-2A0C-CFD9-B01F3B535D97}"/>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496674AF-E55D-F29D-D1FF-FE5E6C4E7DA8}"/>
              </a:ext>
            </a:extLst>
          </p:cNvPr>
          <p:cNvSpPr txBox="1"/>
          <p:nvPr/>
        </p:nvSpPr>
        <p:spPr>
          <a:xfrm>
            <a:off x="2326182" y="773792"/>
            <a:ext cx="9192816" cy="7598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kumimoji="0" lang="tr-TR" sz="40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rPr>
              <a:t>Yaz Öğretimi.</a:t>
            </a:r>
            <a:endParaRPr kumimoji="0" lang="en-US" sz="40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10" name="Metin kutusu 9">
            <a:extLst>
              <a:ext uri="{FF2B5EF4-FFF2-40B4-BE49-F238E27FC236}">
                <a16:creationId xmlns:a16="http://schemas.microsoft.com/office/drawing/2014/main" id="{A1D48706-B481-7C23-5BF0-92A0AA304BB0}"/>
              </a:ext>
            </a:extLst>
          </p:cNvPr>
          <p:cNvSpPr txBox="1"/>
          <p:nvPr/>
        </p:nvSpPr>
        <p:spPr>
          <a:xfrm>
            <a:off x="2462805" y="1879940"/>
            <a:ext cx="9056193" cy="2092881"/>
          </a:xfrm>
          <a:prstGeom prst="rect">
            <a:avLst/>
          </a:prstGeom>
          <a:noFill/>
        </p:spPr>
        <p:txBody>
          <a:bodyPr wrap="square">
            <a:spAutoFit/>
          </a:bodyPr>
          <a:lstStyle/>
          <a:p>
            <a:pPr lvl="1">
              <a:spcAft>
                <a:spcPts val="1200"/>
              </a:spcAft>
            </a:pPr>
            <a:r>
              <a:rPr lang="tr-TR" b="1" dirty="0"/>
              <a:t>2024-2025 Yaz Öğretimi İstatistiki Bilgileri:</a:t>
            </a:r>
          </a:p>
          <a:p>
            <a:pPr lvl="1">
              <a:spcAft>
                <a:spcPts val="1200"/>
              </a:spcAft>
            </a:pPr>
            <a:endParaRPr lang="tr-TR" b="1" dirty="0"/>
          </a:p>
          <a:p>
            <a:pPr lvl="1">
              <a:spcAft>
                <a:spcPts val="1200"/>
              </a:spcAft>
              <a:tabLst>
                <a:tab pos="3676650" algn="l"/>
                <a:tab pos="4038600" algn="l"/>
              </a:tabLst>
            </a:pPr>
            <a:r>
              <a:rPr lang="tr-TR" b="1" dirty="0"/>
              <a:t>Açılan Ders Sayısı	:	27</a:t>
            </a:r>
          </a:p>
          <a:p>
            <a:pPr lvl="1">
              <a:spcAft>
                <a:spcPts val="1200"/>
              </a:spcAft>
              <a:tabLst>
                <a:tab pos="3676650" algn="l"/>
                <a:tab pos="4038600" algn="l"/>
                <a:tab pos="4848225" algn="l"/>
                <a:tab pos="5019675" algn="l"/>
                <a:tab pos="6905625" algn="l"/>
                <a:tab pos="7172325" algn="l"/>
              </a:tabLst>
            </a:pPr>
            <a:r>
              <a:rPr lang="tr-TR" b="1" dirty="0"/>
              <a:t>Ders Alan Öğrenci Sayısı	:	482		(Misafir Öğrenci Sayısı)    :84</a:t>
            </a:r>
          </a:p>
          <a:p>
            <a:pPr lvl="1">
              <a:spcAft>
                <a:spcPts val="1200"/>
              </a:spcAft>
              <a:tabLst>
                <a:tab pos="3676650" algn="l"/>
                <a:tab pos="4038600" algn="l"/>
              </a:tabLst>
            </a:pPr>
            <a:r>
              <a:rPr lang="tr-TR" b="1" dirty="0"/>
              <a:t>Tahsil Edilen Toplam Ücret	:	277.666.48 TL</a:t>
            </a:r>
          </a:p>
        </p:txBody>
      </p:sp>
    </p:spTree>
    <p:extLst>
      <p:ext uri="{BB962C8B-B14F-4D97-AF65-F5344CB8AC3E}">
        <p14:creationId xmlns:p14="http://schemas.microsoft.com/office/powerpoint/2010/main" val="176134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F154B-70FD-ABC3-D1CE-2C4FF09B90D6}"/>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A25FB8FD-9003-F656-E68C-8BF8D6CA6B6F}"/>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81A45D7E-745A-0622-9CF1-62C7867C2772}"/>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DDAA9A2D-8A0F-0CE9-AD32-7EC5EC24AB7B}"/>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790D782F-4115-869A-7F74-84ED101027DE}"/>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CC613AD0-D3AE-DE5F-B8FB-E8CC276DB012}"/>
              </a:ext>
            </a:extLst>
          </p:cNvPr>
          <p:cNvSpPr txBox="1"/>
          <p:nvPr/>
        </p:nvSpPr>
        <p:spPr>
          <a:xfrm>
            <a:off x="2211693" y="478209"/>
            <a:ext cx="9522463" cy="636712"/>
          </a:xfrm>
          <a:prstGeom prst="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kumimoji="0" lang="tr-TR" sz="3200" b="0" i="0" u="none" strike="noStrike" cap="none" spc="-224"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Montserrat Bold"/>
              </a:rPr>
              <a:t>Sunulan </a:t>
            </a:r>
            <a:r>
              <a:rPr lang="tr-TR" sz="3200" spc="-224" dirty="0">
                <a:solidFill>
                  <a:srgbClr val="002060"/>
                </a:solidFill>
                <a:latin typeface="Tahoma" panose="020B0604030504040204" pitchFamily="34" charset="0"/>
                <a:ea typeface="Tahoma" panose="020B0604030504040204" pitchFamily="34" charset="0"/>
                <a:cs typeface="Tahoma" panose="020B0604030504040204" pitchFamily="34" charset="0"/>
                <a:sym typeface="Montserrat Bold"/>
              </a:rPr>
              <a:t>Hizmetler</a:t>
            </a:r>
            <a:endParaRPr kumimoji="0" lang="en-US" sz="32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35" name="TextBox 25">
            <a:extLst>
              <a:ext uri="{FF2B5EF4-FFF2-40B4-BE49-F238E27FC236}">
                <a16:creationId xmlns:a16="http://schemas.microsoft.com/office/drawing/2014/main" id="{19B51F3D-8CE1-A201-CF4D-9089ACC7AB00}"/>
              </a:ext>
            </a:extLst>
          </p:cNvPr>
          <p:cNvSpPr txBox="1"/>
          <p:nvPr/>
        </p:nvSpPr>
        <p:spPr>
          <a:xfrm>
            <a:off x="2217300" y="1175514"/>
            <a:ext cx="9516855" cy="5601533"/>
          </a:xfrm>
          <a:prstGeom prst="rect">
            <a:avLst/>
          </a:prstGeom>
          <a:noFill/>
        </p:spPr>
        <p:txBody>
          <a:bodyPr wrap="square" rtlCol="0">
            <a:spAutoFit/>
          </a:bodyPr>
          <a:lstStyle/>
          <a:p>
            <a:pPr algn="just">
              <a:spcAft>
                <a:spcPts val="600"/>
              </a:spcAft>
              <a:buNone/>
            </a:pPr>
            <a:r>
              <a:rPr lang="tr-TR" sz="1200" b="1" dirty="0"/>
              <a:t> </a:t>
            </a:r>
            <a:r>
              <a:rPr lang="tr-TR" sz="1100" b="1" dirty="0">
                <a:effectLst/>
                <a:latin typeface="Times New Roman" panose="02020603050405020304" pitchFamily="18" charset="0"/>
                <a:ea typeface="Times New Roman" panose="02020603050405020304" pitchFamily="18" charset="0"/>
              </a:rPr>
              <a:t>Yazı İşleri Şube Müdürlüğü</a:t>
            </a:r>
            <a:endParaRPr lang="tr-TR" sz="1100" dirty="0">
              <a:effectLst/>
              <a:latin typeface="Times New Roman" panose="02020603050405020304" pitchFamily="18" charset="0"/>
              <a:ea typeface="Times New Roman" panose="02020603050405020304" pitchFamily="18" charset="0"/>
            </a:endParaRP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Şube Müdürü:	Erol USLU</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Görevli Personel:	Hicran ALAGÖZ</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	Nuriye KARAOSMAN</a:t>
            </a:r>
          </a:p>
          <a:p>
            <a:pPr algn="just">
              <a:buNone/>
              <a:tabLst>
                <a:tab pos="1260475" algn="l"/>
              </a:tabLst>
            </a:pPr>
            <a:r>
              <a:rPr lang="tr-TR" sz="1100" dirty="0">
                <a:latin typeface="Times New Roman" panose="02020603050405020304" pitchFamily="18" charset="0"/>
                <a:ea typeface="Times New Roman" panose="02020603050405020304" pitchFamily="18" charset="0"/>
              </a:rPr>
              <a:t>	Vildan BERK</a:t>
            </a:r>
            <a:endParaRPr lang="tr-TR" sz="1100" dirty="0">
              <a:effectLst/>
              <a:latin typeface="Times New Roman" panose="02020603050405020304" pitchFamily="18" charset="0"/>
              <a:ea typeface="Times New Roman" panose="02020603050405020304" pitchFamily="18" charset="0"/>
            </a:endParaRPr>
          </a:p>
          <a:p>
            <a:pPr algn="just">
              <a:buNone/>
            </a:pPr>
            <a:r>
              <a:rPr lang="tr-TR" sz="1100" dirty="0">
                <a:effectLst/>
                <a:latin typeface="Times New Roman" panose="02020603050405020304" pitchFamily="18" charset="0"/>
                <a:ea typeface="Times New Roman" panose="02020603050405020304" pitchFamily="18" charset="0"/>
              </a:rPr>
              <a:t>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YKS kontenjanları ve şartlarının belirlenmesi için okullara yazılması, senatoya alınması ve </a:t>
            </a:r>
            <a:r>
              <a:rPr lang="tr-TR" sz="1100" dirty="0" err="1">
                <a:effectLst/>
                <a:latin typeface="Times New Roman" panose="02020603050405020304" pitchFamily="18" charset="0"/>
                <a:ea typeface="Times New Roman" panose="02020603050405020304" pitchFamily="18" charset="0"/>
              </a:rPr>
              <a:t>YÖKSİS’e</a:t>
            </a:r>
            <a:r>
              <a:rPr lang="tr-TR" sz="1100" dirty="0">
                <a:effectLst/>
                <a:latin typeface="Times New Roman" panose="02020603050405020304" pitchFamily="18" charset="0"/>
                <a:ea typeface="Times New Roman" panose="02020603050405020304" pitchFamily="18" charset="0"/>
              </a:rPr>
              <a:t> online girilmesi, kontrolü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Yurtdışından kabul edilecek uluslararası öğrencilere ilişkin Senatoca belirlenen kontenjanların </a:t>
            </a:r>
            <a:r>
              <a:rPr lang="tr-TR" sz="1100" dirty="0" err="1">
                <a:effectLst/>
                <a:latin typeface="Times New Roman" panose="02020603050405020304" pitchFamily="18" charset="0"/>
                <a:ea typeface="Times New Roman" panose="02020603050405020304" pitchFamily="18" charset="0"/>
              </a:rPr>
              <a:t>YÖKSİS’e</a:t>
            </a:r>
            <a:r>
              <a:rPr lang="tr-TR" sz="1100" dirty="0">
                <a:effectLst/>
                <a:latin typeface="Times New Roman" panose="02020603050405020304" pitchFamily="18" charset="0"/>
                <a:ea typeface="Times New Roman" panose="02020603050405020304" pitchFamily="18" charset="0"/>
              </a:rPr>
              <a:t> girilmesi, kontrolü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Akademik Takvim taslaklarının hazırlanması, okullardan görüş istenilmesi ve senatoya sunularak web sayfasında yayınlanması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Yüksek lisans – Doktora kontenjanlarının ve şartlarının belirlenmesi için enstitülere yazılması, senatoya sunulması ve web sayfasında yayınlanmasının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Özel yetenekle alınacak öğrencilerin başvuru şartlarının belirlenmesi için ilgili okullara yazılması, senatoya sunulması ve web sayfasında yayınlanmasının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Kurum içi, kurumlar arası ve yurt dışı yatay geçiş kontenjanlarının okullardan istenilmesi, senatoya sunulması, </a:t>
            </a:r>
            <a:r>
              <a:rPr lang="tr-TR" sz="1100" dirty="0" err="1">
                <a:effectLst/>
                <a:latin typeface="Times New Roman" panose="02020603050405020304" pitchFamily="18" charset="0"/>
                <a:ea typeface="Times New Roman" panose="02020603050405020304" pitchFamily="18" charset="0"/>
              </a:rPr>
              <a:t>YÖKSİS’e</a:t>
            </a:r>
            <a:r>
              <a:rPr lang="tr-TR" sz="1100" dirty="0">
                <a:effectLst/>
                <a:latin typeface="Times New Roman" panose="02020603050405020304" pitchFamily="18" charset="0"/>
                <a:ea typeface="Times New Roman" panose="02020603050405020304" pitchFamily="18" charset="0"/>
              </a:rPr>
              <a:t> girilmesi, UBYS üzerinden başvuruların alınması için gerekli hazırlıkların yapılması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Yönetim Kurulu ve Senato yazışmalarının yapılmasının sağlanması;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Tekliflerin incelenerek Senatoya/Yönetim Kuruluna Sunulması.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Senato/Yönetim Kurulu Kararlarının ilgili birimlere dağıtımının yapılması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Görev alanıyla ilgili yönetmelik, yönerge ve uygulama ilkelerinin hazırlanması ve Senato sürecinin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Katkı payı ve öğrenim ücretlerinin (taslak) hazırlanması ve Yönetim Kuruluna sunulması.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Yaz öğretimi ücretlerinin (taslak) hazırlanması ve Yönetim Kuruluna sunulması.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Bölüm/program açma-kapama, ilk defa öğrenci alma tekliflerinin birimler tarafından ABAYS sisteme giriş sürecinin takip edilmesi.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Yükseköğretim Programlar ve Kontenjanları Kılavuzundaki ve web sayfamızdaki özel koşullar ve açıklamaların güncellenmesi.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Eğitim -öğretim ve öğrenci işleri ile ilgili akademik birimlere bilgi akışını sağlamak, </a:t>
            </a:r>
          </a:p>
          <a:p>
            <a:pPr marL="342900" indent="-342900" algn="just">
              <a:buFont typeface="Symbol" panose="05050102010706020507" pitchFamily="18" charset="2"/>
              <a:buChar char=""/>
            </a:pPr>
            <a:r>
              <a:rPr lang="tr-TR" sz="1100" dirty="0">
                <a:latin typeface="Times New Roman" panose="02020603050405020304" pitchFamily="18" charset="0"/>
                <a:ea typeface="Times New Roman" panose="02020603050405020304" pitchFamily="18" charset="0"/>
              </a:rPr>
              <a:t>Üniversitemiz birimlerinde açılacak yaz okulu işlemlerinin yapılması için gerekli yazışmaların yapılması, ders kayıtlarının yapılması ve diğer işlemlerinin yapılmasının sağlanması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Kurum kalite toplantılarına katılmak ve alınan kararları Daire Başkanlığında uygulanmasının sağlanması.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Görevi ile ilgili süreçleri Üniversitemiz Kalite Politikası ve Kalite Yönetim Sistemi çerçevesinde, kalite hedefleri ve prosedürlerine uygun olarak yürütmek,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Bağlı bulunduğu yönetici veya üst yöneticilerin, görev alanı ile ilgili vereceği diğer işleri iş sağlığı ve güvenliği kurallarına uygun olarak yapmak, </a:t>
            </a:r>
          </a:p>
          <a:p>
            <a:pPr marL="34290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Yazı İşleri Şube Müdürlüğü, yukarıda yazılı olan bütün bu görevleri kanunlara ve yönetmeliklere uygun olarak yerine getirirken Daire Başkanına karşı </a:t>
            </a:r>
            <a:r>
              <a:rPr lang="tr-TR" sz="1100" dirty="0">
                <a:latin typeface="Times New Roman" panose="02020603050405020304" pitchFamily="18" charset="0"/>
                <a:ea typeface="Times New Roman" panose="02020603050405020304" pitchFamily="18" charset="0"/>
              </a:rPr>
              <a:t>sorumludur.</a:t>
            </a:r>
          </a:p>
          <a:p>
            <a:pPr marL="342900" indent="-342900" algn="just">
              <a:buFont typeface="Symbol" panose="05050102010706020507" pitchFamily="18" charset="2"/>
              <a:buChar char=""/>
            </a:pPr>
            <a:r>
              <a:rPr lang="tr-TR" sz="1100" dirty="0">
                <a:latin typeface="Times New Roman" panose="02020603050405020304" pitchFamily="18" charset="0"/>
                <a:ea typeface="Times New Roman" panose="02020603050405020304" pitchFamily="18" charset="0"/>
              </a:rPr>
              <a:t>Daire Başkanının vereceği diğer görevler.</a:t>
            </a:r>
          </a:p>
          <a:p>
            <a:pPr marL="342900" lvl="0" indent="-342900" algn="just">
              <a:buFont typeface="Symbol" panose="05050102010706020507" pitchFamily="18" charset="2"/>
              <a:buChar char=""/>
            </a:pPr>
            <a:endParaRPr lang="tr-TR"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75388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60CBB-A08D-F1EC-26BB-A474AA7313BE}"/>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05EA9B3D-44D4-500A-D78E-6B53AEED0A41}"/>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3ADC471F-4E20-2560-E721-82F5E3EA87B9}"/>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FD8F3A07-F785-633C-9E8C-FEA407FAE7E0}"/>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C6C33E39-4637-18A5-639A-3D7A4E46B541}"/>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2EC2B55A-C29B-32A5-8C11-1CBF3664491B}"/>
              </a:ext>
            </a:extLst>
          </p:cNvPr>
          <p:cNvSpPr txBox="1"/>
          <p:nvPr/>
        </p:nvSpPr>
        <p:spPr>
          <a:xfrm>
            <a:off x="2211693" y="478209"/>
            <a:ext cx="9522463" cy="636712"/>
          </a:xfrm>
          <a:prstGeom prst="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kumimoji="0" lang="tr-TR" sz="3200" b="0" i="0" u="none" strike="noStrike" cap="none" spc="-224"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Montserrat Bold"/>
              </a:rPr>
              <a:t>Sunulan </a:t>
            </a:r>
            <a:r>
              <a:rPr lang="tr-TR" sz="3200" spc="-224" dirty="0">
                <a:solidFill>
                  <a:srgbClr val="002060"/>
                </a:solidFill>
                <a:latin typeface="Tahoma" panose="020B0604030504040204" pitchFamily="34" charset="0"/>
                <a:ea typeface="Tahoma" panose="020B0604030504040204" pitchFamily="34" charset="0"/>
                <a:cs typeface="Tahoma" panose="020B0604030504040204" pitchFamily="34" charset="0"/>
                <a:sym typeface="Montserrat Bold"/>
              </a:rPr>
              <a:t>Hizmetler</a:t>
            </a:r>
            <a:endParaRPr kumimoji="0" lang="en-US" sz="32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35" name="TextBox 25">
            <a:extLst>
              <a:ext uri="{FF2B5EF4-FFF2-40B4-BE49-F238E27FC236}">
                <a16:creationId xmlns:a16="http://schemas.microsoft.com/office/drawing/2014/main" id="{B61CF8C5-A113-DD30-6F5C-3CC8D016270A}"/>
              </a:ext>
            </a:extLst>
          </p:cNvPr>
          <p:cNvSpPr txBox="1"/>
          <p:nvPr/>
        </p:nvSpPr>
        <p:spPr>
          <a:xfrm>
            <a:off x="2211693" y="1136064"/>
            <a:ext cx="9516855" cy="4585871"/>
          </a:xfrm>
          <a:prstGeom prst="rect">
            <a:avLst/>
          </a:prstGeom>
          <a:noFill/>
        </p:spPr>
        <p:txBody>
          <a:bodyPr wrap="square" rtlCol="0">
            <a:spAutoFit/>
          </a:bodyPr>
          <a:lstStyle/>
          <a:p>
            <a:pPr algn="just">
              <a:spcAft>
                <a:spcPts val="600"/>
              </a:spcAft>
              <a:buNone/>
            </a:pPr>
            <a:r>
              <a:rPr lang="tr-TR" sz="1200" b="1" dirty="0"/>
              <a:t> </a:t>
            </a:r>
            <a:r>
              <a:rPr lang="tr-TR" sz="1100" b="1" dirty="0">
                <a:effectLst/>
                <a:latin typeface="Times New Roman" panose="02020603050405020304" pitchFamily="18" charset="0"/>
                <a:ea typeface="Times New Roman" panose="02020603050405020304" pitchFamily="18" charset="0"/>
              </a:rPr>
              <a:t>Öğrenci Kayıt Kabul işleri Şube Müdürlüğü</a:t>
            </a:r>
            <a:endParaRPr lang="tr-TR" sz="1100" dirty="0">
              <a:effectLst/>
              <a:latin typeface="Times New Roman" panose="02020603050405020304" pitchFamily="18" charset="0"/>
              <a:ea typeface="Times New Roman" panose="02020603050405020304" pitchFamily="18" charset="0"/>
            </a:endParaRP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Şube Müdürü:	Erol USLU</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Görevli Personel:	Kadir ÇAÇA</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	Hülya ORHAN</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	Seda AKBULUT</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	Şeref SANDIKÇI</a:t>
            </a:r>
          </a:p>
          <a:p>
            <a:pPr marL="180340" algn="just">
              <a:buNone/>
            </a:pPr>
            <a:r>
              <a:rPr lang="tr-TR" sz="1100" dirty="0">
                <a:effectLst/>
                <a:latin typeface="Times New Roman" panose="02020603050405020304" pitchFamily="18" charset="0"/>
                <a:ea typeface="Times New Roman" panose="02020603050405020304" pitchFamily="18" charset="0"/>
              </a:rPr>
              <a:t>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Daire Başkanlığımızda kullanılan matbu evrakların basımı için gerekli yazışmaların yapılması ve basımının sağlanması.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Üniversitemize kayıtlanacak (YKS, DGS, </a:t>
            </a:r>
            <a:r>
              <a:rPr lang="tr-TR" sz="1100" dirty="0" err="1">
                <a:effectLst/>
                <a:latin typeface="Times New Roman" panose="02020603050405020304" pitchFamily="18" charset="0"/>
                <a:ea typeface="Times New Roman" panose="02020603050405020304" pitchFamily="18" charset="0"/>
              </a:rPr>
              <a:t>v.d</a:t>
            </a:r>
            <a:r>
              <a:rPr lang="tr-TR" sz="1100" dirty="0">
                <a:effectLst/>
                <a:latin typeface="Times New Roman" panose="02020603050405020304" pitchFamily="18" charset="0"/>
                <a:ea typeface="Times New Roman" panose="02020603050405020304" pitchFamily="18" charset="0"/>
              </a:rPr>
              <a:t>.) öğrencilerin kayıtları ile ilgili evrakların-duyurularının hazırlanması ve yazışmalarının yapılması.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Başkanlığımız kayıt-kabul ofisince yapılan işlemlerinin ve yazışmalarının yapılmasının sağlanması.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Üniversitemize yatay geçiş için kabul edilen öğrencilerin yatay geçiş kararlarının kontrolünün yapılması, kayıtlarının yapılmasının organize edilmesi, diğer Üniversiteler ile ilgili yazışmaların yapılmasının sağlanması.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Devlet burslusu olarak Üniversitemize yerleştirilen yabancı uyruklu öğrencilerin kayıtlarının yapılması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Kayıtlı öğrencilerimizin askerlik tecil işlemleri ile ilgili YÖKSİS gönderimlerinin takibi ve yazışmalarının yapılması.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Harç borçlandırmalarının yapılmasının sağlanması ve takibi.</a:t>
            </a:r>
          </a:p>
          <a:p>
            <a:pPr marL="342900" lvl="0" indent="-342900" algn="just">
              <a:buFont typeface="Symbol" panose="05050102010706020507" pitchFamily="18" charset="2"/>
              <a:buChar char=""/>
            </a:pPr>
            <a:r>
              <a:rPr lang="tr-TR" sz="1100" dirty="0">
                <a:latin typeface="Times New Roman" panose="02020603050405020304" pitchFamily="18" charset="0"/>
                <a:ea typeface="Times New Roman" panose="02020603050405020304" pitchFamily="18" charset="0"/>
              </a:rPr>
              <a:t>Engelli öğrenci, şehit-gazi, kardeşe indirimi, katkı payı/öğrenim ücreti indirim hakkı verilen öğrencilerin borç-tahsilat işlemlerinin takibi.</a:t>
            </a:r>
            <a:endParaRPr lang="tr-TR" sz="11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Kayıt dondurma kararlarının sisteme işlenmesi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Disiplin cezası kararlarının sisteme işlenmesi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Yönetim kurulu kararı doğrultusunda kayıt silme işlemlerinin yapılmasının sağlanması.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Yapılan iş ve işlemlere (mezun, kayıt silme, kayıt dondurma, disiplin, </a:t>
            </a:r>
            <a:r>
              <a:rPr lang="tr-TR" sz="1100" dirty="0" err="1">
                <a:effectLst/>
                <a:latin typeface="Times New Roman" panose="02020603050405020304" pitchFamily="18" charset="0"/>
                <a:ea typeface="Times New Roman" panose="02020603050405020304" pitchFamily="18" charset="0"/>
              </a:rPr>
              <a:t>v.b</a:t>
            </a:r>
            <a:r>
              <a:rPr lang="tr-TR" sz="1100" dirty="0">
                <a:effectLst/>
                <a:latin typeface="Times New Roman" panose="02020603050405020304" pitchFamily="18" charset="0"/>
                <a:ea typeface="Times New Roman" panose="02020603050405020304" pitchFamily="18" charset="0"/>
              </a:rPr>
              <a:t>.) ilişkin bilgilerin </a:t>
            </a:r>
            <a:r>
              <a:rPr lang="tr-TR" sz="1100" dirty="0" err="1">
                <a:effectLst/>
                <a:latin typeface="Times New Roman" panose="02020603050405020304" pitchFamily="18" charset="0"/>
                <a:ea typeface="Times New Roman" panose="02020603050405020304" pitchFamily="18" charset="0"/>
              </a:rPr>
              <a:t>YÖKSİS’e</a:t>
            </a:r>
            <a:r>
              <a:rPr lang="tr-TR" sz="1100" dirty="0">
                <a:effectLst/>
                <a:latin typeface="Times New Roman" panose="02020603050405020304" pitchFamily="18" charset="0"/>
                <a:ea typeface="Times New Roman" panose="02020603050405020304" pitchFamily="18" charset="0"/>
              </a:rPr>
              <a:t> gönderiminin takip edilmesi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Görevi ile ilgili süreçleri Üniversitemiz Kalite Politikası ve Kalite Yönetim Sistemi çerçevesinde, kalite hedefleri ve prosedürlerine uygun olarak yürütmek,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Bağlı bulunduğu yönetici veya üst yöneticilerin, görev alanı ile ilgili vereceği diğer işleri iş sağlığı ve güvenliği kurallarına uygun olarak yapmak, </a:t>
            </a:r>
          </a:p>
          <a:p>
            <a:pPr marL="34290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Öğrenci Kayıt Kabul İşleri Şube Müdürlüğü, yukarıda yazılı olan bütün bu görevleri kanunlara ve yönetmeliklere uygun olarak yerine getirirken Daire Başkanına karşı </a:t>
            </a:r>
            <a:r>
              <a:rPr lang="tr-TR" sz="1100" dirty="0">
                <a:latin typeface="Times New Roman" panose="02020603050405020304" pitchFamily="18" charset="0"/>
                <a:ea typeface="Times New Roman" panose="02020603050405020304" pitchFamily="18" charset="0"/>
              </a:rPr>
              <a:t>sorumludur.</a:t>
            </a:r>
          </a:p>
          <a:p>
            <a:pPr marL="342900" indent="-342900" algn="just">
              <a:buFont typeface="Symbol" panose="05050102010706020507" pitchFamily="18" charset="2"/>
              <a:buChar char=""/>
            </a:pPr>
            <a:r>
              <a:rPr lang="tr-TR" sz="1100" dirty="0">
                <a:latin typeface="Times New Roman" panose="02020603050405020304" pitchFamily="18" charset="0"/>
                <a:ea typeface="Times New Roman" panose="02020603050405020304" pitchFamily="18" charset="0"/>
              </a:rPr>
              <a:t>Daire Başkanının vereceği diğer görevler.</a:t>
            </a:r>
          </a:p>
          <a:p>
            <a:pPr marL="342900" lvl="0" indent="-342900" algn="just">
              <a:buFont typeface="Symbol" panose="05050102010706020507" pitchFamily="18" charset="2"/>
              <a:buChar char=""/>
            </a:pPr>
            <a:endParaRPr lang="tr-TR"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19526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EAF21-DF4B-CF95-489D-DFFA99CD74FE}"/>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240F091A-F2B6-E826-5378-8B45E077B96E}"/>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7498B351-B0B8-3D9E-2FCC-B3C0EA63466F}"/>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777C7F33-9B9A-5A70-0734-F90B131ED5D5}"/>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8005F396-DB04-755C-5208-916D56F787E2}"/>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38E46E24-6F5F-4302-533E-E79C1CF66AC3}"/>
              </a:ext>
            </a:extLst>
          </p:cNvPr>
          <p:cNvSpPr txBox="1"/>
          <p:nvPr/>
        </p:nvSpPr>
        <p:spPr>
          <a:xfrm>
            <a:off x="2211693" y="478209"/>
            <a:ext cx="9522463" cy="636712"/>
          </a:xfrm>
          <a:prstGeom prst="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kumimoji="0" lang="tr-TR" sz="3200" b="0" i="0" u="none" strike="noStrike" cap="none" spc="-224"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Montserrat Bold"/>
              </a:rPr>
              <a:t>Sunulan </a:t>
            </a:r>
            <a:r>
              <a:rPr lang="tr-TR" sz="3200" spc="-224" dirty="0">
                <a:solidFill>
                  <a:srgbClr val="002060"/>
                </a:solidFill>
                <a:latin typeface="Tahoma" panose="020B0604030504040204" pitchFamily="34" charset="0"/>
                <a:ea typeface="Tahoma" panose="020B0604030504040204" pitchFamily="34" charset="0"/>
                <a:cs typeface="Tahoma" panose="020B0604030504040204" pitchFamily="34" charset="0"/>
                <a:sym typeface="Montserrat Bold"/>
              </a:rPr>
              <a:t>Hizmetler</a:t>
            </a:r>
            <a:endParaRPr kumimoji="0" lang="en-US" sz="32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35" name="TextBox 25">
            <a:extLst>
              <a:ext uri="{FF2B5EF4-FFF2-40B4-BE49-F238E27FC236}">
                <a16:creationId xmlns:a16="http://schemas.microsoft.com/office/drawing/2014/main" id="{6B24BC7C-E1CD-DC89-1B0F-446C1D642EA3}"/>
              </a:ext>
            </a:extLst>
          </p:cNvPr>
          <p:cNvSpPr txBox="1"/>
          <p:nvPr/>
        </p:nvSpPr>
        <p:spPr>
          <a:xfrm>
            <a:off x="2217300" y="1175514"/>
            <a:ext cx="9516855" cy="3400931"/>
          </a:xfrm>
          <a:prstGeom prst="rect">
            <a:avLst/>
          </a:prstGeom>
          <a:noFill/>
        </p:spPr>
        <p:txBody>
          <a:bodyPr wrap="square" rtlCol="0">
            <a:spAutoFit/>
          </a:bodyPr>
          <a:lstStyle/>
          <a:p>
            <a:pPr algn="just">
              <a:spcAft>
                <a:spcPts val="600"/>
              </a:spcAft>
              <a:buNone/>
            </a:pPr>
            <a:r>
              <a:rPr lang="tr-TR" sz="1200" b="1" dirty="0"/>
              <a:t> </a:t>
            </a:r>
            <a:r>
              <a:rPr lang="tr-TR" sz="1100" b="1" dirty="0">
                <a:effectLst/>
                <a:latin typeface="Times New Roman" panose="02020603050405020304" pitchFamily="18" charset="0"/>
                <a:ea typeface="Times New Roman" panose="02020603050405020304" pitchFamily="18" charset="0"/>
              </a:rPr>
              <a:t>Destek Hizmetleri Şube Müdürlüğü</a:t>
            </a:r>
            <a:endParaRPr lang="tr-TR" sz="1100" dirty="0">
              <a:effectLst/>
              <a:latin typeface="Times New Roman" panose="02020603050405020304" pitchFamily="18" charset="0"/>
              <a:ea typeface="Times New Roman" panose="02020603050405020304" pitchFamily="18" charset="0"/>
            </a:endParaRP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Şube Müdür V.:	Nilgün ALACA</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Görevli Personel:	Nuriye KARAOSMAN</a:t>
            </a:r>
          </a:p>
          <a:p>
            <a:pPr algn="just">
              <a:buNone/>
              <a:tabLst>
                <a:tab pos="1260475" algn="l"/>
              </a:tabLst>
            </a:pPr>
            <a:r>
              <a:rPr lang="tr-TR" sz="1100" dirty="0">
                <a:latin typeface="Times New Roman" panose="02020603050405020304" pitchFamily="18" charset="0"/>
                <a:ea typeface="Times New Roman" panose="02020603050405020304" pitchFamily="18" charset="0"/>
              </a:rPr>
              <a:t>	Vildan BERK</a:t>
            </a:r>
            <a:endParaRPr lang="tr-TR" sz="1100" dirty="0">
              <a:effectLst/>
              <a:latin typeface="Times New Roman" panose="02020603050405020304" pitchFamily="18" charset="0"/>
              <a:ea typeface="Times New Roman" panose="02020603050405020304" pitchFamily="18" charset="0"/>
            </a:endParaRPr>
          </a:p>
          <a:p>
            <a:pPr algn="just">
              <a:buNone/>
            </a:pPr>
            <a:r>
              <a:rPr lang="tr-TR" sz="1100" dirty="0">
                <a:effectLst/>
                <a:latin typeface="Times New Roman" panose="02020603050405020304" pitchFamily="18" charset="0"/>
                <a:ea typeface="Times New Roman" panose="02020603050405020304" pitchFamily="18" charset="0"/>
              </a:rPr>
              <a:t>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Lisansüstü Eğitim Enstitüsü’nün kurum içi ve kurum dışı yazışmaların (gelen-giden) yapılması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100/2000 YÖK Doktora bursu süreçleri (kontenjan talebi, ödemeler, iadeler, öğrenci durumları takibi, yazışmalar, </a:t>
            </a:r>
            <a:r>
              <a:rPr lang="tr-TR" sz="1100" dirty="0" err="1">
                <a:effectLst/>
                <a:latin typeface="Times New Roman" panose="02020603050405020304" pitchFamily="18" charset="0"/>
                <a:ea typeface="Times New Roman" panose="02020603050405020304" pitchFamily="18" charset="0"/>
              </a:rPr>
              <a:t>v.b</a:t>
            </a:r>
            <a:r>
              <a:rPr lang="tr-TR" sz="1100" dirty="0">
                <a:effectLst/>
                <a:latin typeface="Times New Roman" panose="02020603050405020304" pitchFamily="18" charset="0"/>
                <a:ea typeface="Times New Roman" panose="02020603050405020304" pitchFamily="18" charset="0"/>
              </a:rPr>
              <a:t>.).</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YÖK lisans destek bursu süreçleri (ödemeler, iadeler, öğrenci durumları takibi, yazışmalar, </a:t>
            </a:r>
            <a:r>
              <a:rPr lang="tr-TR" sz="1100" dirty="0" err="1">
                <a:effectLst/>
                <a:latin typeface="Times New Roman" panose="02020603050405020304" pitchFamily="18" charset="0"/>
                <a:ea typeface="Times New Roman" panose="02020603050405020304" pitchFamily="18" charset="0"/>
              </a:rPr>
              <a:t>v.b</a:t>
            </a:r>
            <a:r>
              <a:rPr lang="tr-TR" sz="1100" dirty="0">
                <a:effectLst/>
                <a:latin typeface="Times New Roman" panose="02020603050405020304" pitchFamily="18" charset="0"/>
                <a:ea typeface="Times New Roman" panose="02020603050405020304" pitchFamily="18" charset="0"/>
              </a:rPr>
              <a:t>.).</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MEKSİS üzerindeki eğitim-öğretim faaliyetlerine ilişkin bilgi girişleri (sistem üzerinden takibi ve birimlerle yapılan yazışmaların yapılması, </a:t>
            </a:r>
            <a:r>
              <a:rPr lang="tr-TR" sz="1100" dirty="0" err="1">
                <a:effectLst/>
                <a:latin typeface="Times New Roman" panose="02020603050405020304" pitchFamily="18" charset="0"/>
                <a:ea typeface="Times New Roman" panose="02020603050405020304" pitchFamily="18" charset="0"/>
              </a:rPr>
              <a:t>v.b</a:t>
            </a:r>
            <a:r>
              <a:rPr lang="tr-TR" sz="1100" dirty="0">
                <a:effectLst/>
                <a:latin typeface="Times New Roman" panose="02020603050405020304" pitchFamily="18" charset="0"/>
                <a:ea typeface="Times New Roman" panose="02020603050405020304" pitchFamily="18" charset="0"/>
              </a:rPr>
              <a:t>.).</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Özel öğrencilerin gönderimi ve kabulü ile ilgili yazışmaların yapılması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İstatistik işlemleri ve yazışmaları.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Birim faaliyet raporunun hazırlanması.</a:t>
            </a:r>
          </a:p>
          <a:p>
            <a:pPr marL="342900" indent="-342900" algn="just">
              <a:buFont typeface="Symbol" panose="05050102010706020507" pitchFamily="18" charset="2"/>
              <a:buChar char=""/>
            </a:pPr>
            <a:r>
              <a:rPr lang="tr-TR" sz="1100" dirty="0">
                <a:latin typeface="Times New Roman" panose="02020603050405020304" pitchFamily="18" charset="0"/>
                <a:ea typeface="Times New Roman" panose="02020603050405020304" pitchFamily="18" charset="0"/>
              </a:rPr>
              <a:t>Birim ayniyat işlemleri, ihtiyaçların belirlenmesi, talep, kayıt ve zimmet işlemleri, takip.</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Görevi ile ilgili süreçleri Üniversitemiz Kalite Politikası ve Kalite Yönetim Sistemi çerçevesinde, kalite hedefleri ve prosedürlerine uygun olarak yürütmek,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Bağlı bulunduğu yönetici veya üst yöneticilerin, görev alanı ile ilgili vereceği diğer işleri iş sağlığı ve güvenliği kurallarına uygun olarak yapmak, </a:t>
            </a:r>
          </a:p>
          <a:p>
            <a:pPr marL="34290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Destek Hizmetleri Şube Müdürlüğü, yukarıda yazılı olan bütün bu görevleri kanunlara ve yönetmeliklere uygun olarak yerine getirirken Daire Başkanına karşı </a:t>
            </a:r>
            <a:r>
              <a:rPr lang="tr-TR" sz="1100" dirty="0">
                <a:latin typeface="Times New Roman" panose="02020603050405020304" pitchFamily="18" charset="0"/>
                <a:ea typeface="Times New Roman" panose="02020603050405020304" pitchFamily="18" charset="0"/>
              </a:rPr>
              <a:t>sorumludur.</a:t>
            </a:r>
          </a:p>
          <a:p>
            <a:pPr marL="342900" indent="-342900" algn="just">
              <a:buFont typeface="Symbol" panose="05050102010706020507" pitchFamily="18" charset="2"/>
              <a:buChar char=""/>
            </a:pPr>
            <a:r>
              <a:rPr lang="tr-TR" sz="1100" dirty="0">
                <a:latin typeface="Times New Roman" panose="02020603050405020304" pitchFamily="18" charset="0"/>
                <a:ea typeface="Times New Roman" panose="02020603050405020304" pitchFamily="18" charset="0"/>
              </a:rPr>
              <a:t>Daire Başkanının vereceği diğer görevler. </a:t>
            </a:r>
          </a:p>
          <a:p>
            <a:pPr marL="342900" lvl="0" indent="-342900" algn="just">
              <a:buFont typeface="Symbol" panose="05050102010706020507" pitchFamily="18" charset="2"/>
              <a:buChar char=""/>
            </a:pPr>
            <a:endParaRPr lang="tr-TR"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75680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15C68-2296-EF99-EC9C-0BF4B6EC9859}"/>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243E1F7E-7B9F-244E-810A-A6C8694DF061}"/>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6AFD9AAB-3D4F-C04E-E139-A68B817DB624}"/>
              </a:ext>
            </a:extLst>
          </p:cNvPr>
          <p:cNvSpPr txBox="1">
            <a:spLocks/>
          </p:cNvSpPr>
          <p:nvPr/>
        </p:nvSpPr>
        <p:spPr>
          <a:xfrm>
            <a:off x="673002" y="6107795"/>
            <a:ext cx="275717" cy="390491"/>
          </a:xfrm>
          <a:prstGeom prst="rect">
            <a:avLst/>
          </a:prstGeom>
          <a:extLst>
            <a:ext uri="{C572A759-6A51-4108-AA02-DFA0A04FC94B}">
              <ma14:wrappingTextBoxFlag xmlns="" xmlns:ma14="http://schemas.microsoft.com/office/mac/drawingml/2011/main"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2806CB39-18B5-C7BA-6BB6-215721B0412C}"/>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DF19C251-8A50-BF4C-5879-10AC3D128C0F}"/>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7A8C872C-FF49-E79D-FD8A-9CA4B8C5A5B8}"/>
              </a:ext>
            </a:extLst>
          </p:cNvPr>
          <p:cNvSpPr txBox="1"/>
          <p:nvPr/>
        </p:nvSpPr>
        <p:spPr>
          <a:xfrm>
            <a:off x="2211693" y="478209"/>
            <a:ext cx="9522463" cy="636712"/>
          </a:xfrm>
          <a:prstGeom prst="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kumimoji="0" lang="tr-TR" sz="3200" b="0" i="0" u="none" strike="noStrike" cap="none" spc="-224"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Montserrat Bold"/>
              </a:rPr>
              <a:t>Sunulan </a:t>
            </a:r>
            <a:r>
              <a:rPr lang="tr-TR" sz="3200" spc="-224" dirty="0">
                <a:solidFill>
                  <a:srgbClr val="002060"/>
                </a:solidFill>
                <a:latin typeface="Tahoma" panose="020B0604030504040204" pitchFamily="34" charset="0"/>
                <a:ea typeface="Tahoma" panose="020B0604030504040204" pitchFamily="34" charset="0"/>
                <a:cs typeface="Tahoma" panose="020B0604030504040204" pitchFamily="34" charset="0"/>
                <a:sym typeface="Montserrat Bold"/>
              </a:rPr>
              <a:t>Hizmetler</a:t>
            </a:r>
            <a:endParaRPr kumimoji="0" lang="en-US" sz="32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35" name="TextBox 25">
            <a:extLst>
              <a:ext uri="{FF2B5EF4-FFF2-40B4-BE49-F238E27FC236}">
                <a16:creationId xmlns:a16="http://schemas.microsoft.com/office/drawing/2014/main" id="{25E12600-B232-BEC9-126A-B9BD3A946F21}"/>
              </a:ext>
            </a:extLst>
          </p:cNvPr>
          <p:cNvSpPr txBox="1"/>
          <p:nvPr/>
        </p:nvSpPr>
        <p:spPr>
          <a:xfrm>
            <a:off x="2217300" y="1175514"/>
            <a:ext cx="9516855" cy="4585871"/>
          </a:xfrm>
          <a:prstGeom prst="rect">
            <a:avLst/>
          </a:prstGeom>
          <a:noFill/>
        </p:spPr>
        <p:txBody>
          <a:bodyPr wrap="square" rtlCol="0">
            <a:spAutoFit/>
          </a:bodyPr>
          <a:lstStyle/>
          <a:p>
            <a:pPr algn="just">
              <a:spcAft>
                <a:spcPts val="600"/>
              </a:spcAft>
              <a:buNone/>
            </a:pPr>
            <a:r>
              <a:rPr lang="tr-TR" sz="1200" b="1" dirty="0"/>
              <a:t> </a:t>
            </a:r>
            <a:r>
              <a:rPr lang="tr-TR" sz="1100" b="1" dirty="0">
                <a:effectLst/>
                <a:latin typeface="Times New Roman" panose="02020603050405020304" pitchFamily="18" charset="0"/>
                <a:ea typeface="Times New Roman" panose="02020603050405020304" pitchFamily="18" charset="0"/>
              </a:rPr>
              <a:t>Not ve Mezuniyet İşleri Şube Müdürlüğü</a:t>
            </a:r>
            <a:endParaRPr lang="tr-TR" sz="1100" dirty="0">
              <a:effectLst/>
              <a:latin typeface="Times New Roman" panose="02020603050405020304" pitchFamily="18" charset="0"/>
              <a:ea typeface="Times New Roman" panose="02020603050405020304" pitchFamily="18" charset="0"/>
            </a:endParaRP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Şube Müdürü:	İsmail UÇAR</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Görevli Personel:	Erdal ERDEM</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	Sezer AYDIN</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	Muhammet Zahit YALLIHEP</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	Fatih ÇETİNKAYA</a:t>
            </a:r>
          </a:p>
          <a:p>
            <a:pPr algn="just">
              <a:buNone/>
            </a:pPr>
            <a:r>
              <a:rPr lang="tr-TR" sz="1100" dirty="0">
                <a:effectLst/>
                <a:latin typeface="Times New Roman" panose="02020603050405020304" pitchFamily="18" charset="0"/>
                <a:ea typeface="Times New Roman" panose="02020603050405020304" pitchFamily="18" charset="0"/>
              </a:rPr>
              <a:t>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Daire Başkanlığı gerçekleştirme görevlisi.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Üniversitemiz bünyesindeki fakülte, yüksekokul ve meslek yüksekokullarında öğrenim gören öğrencilerin birimimiz not bürolarında yapılan işlemlerin sorumluluğu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Öğrenci bilgi sistemi ile YÖKSİS arasındaki bilgi transferi işlemlerinin takibi ve yürütülmesi.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Öğrenci not dökümlerinin (transkript) </a:t>
            </a:r>
            <a:r>
              <a:rPr lang="tr-TR" sz="1100" dirty="0" err="1">
                <a:effectLst/>
                <a:latin typeface="Times New Roman" panose="02020603050405020304" pitchFamily="18" charset="0"/>
                <a:ea typeface="Times New Roman" panose="02020603050405020304" pitchFamily="18" charset="0"/>
              </a:rPr>
              <a:t>YÖKSİS’e</a:t>
            </a:r>
            <a:r>
              <a:rPr lang="tr-TR" sz="1100" dirty="0">
                <a:effectLst/>
                <a:latin typeface="Times New Roman" panose="02020603050405020304" pitchFamily="18" charset="0"/>
                <a:ea typeface="Times New Roman" panose="02020603050405020304" pitchFamily="18" charset="0"/>
              </a:rPr>
              <a:t> gönderiminin yapılması ve takip edilmesi.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Yükümlülüklerini tamamlayarak birimlerce mezun edilen öğrencilerin sistemden kontrolünün sağlanması.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Üniversitemiz birimlerinden mezun olan öğrencilerin diplomalarının basımının sağlanması,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Sağlık alanından mezun olan öğrencilerin diplomalarının Sağlık Bakanlığına/Müdürlüğüne tescile gönderilmesi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Mezun olan öğrencilerin ilişik kesme işlemlerinin yapılmasının sağlanması.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%10 Başarı durumuna ilişkin belgelerin düzenlenmesi.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Azami öğrenim süresi sonu işlemlerinin yürütülmesi ve takip edilmesi.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Öğrenci kimliklerinin banka tarafından yapılan basım sürecinin takip edilmesi.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Daire Başkanlığımızın arşivinin düzenlenmesi ve organizasyonu.</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Görevi ile ilgili süreçleri Üniversitemiz Kalite Politikası ve Kalite Yönetim Sistemi çerçevesinde, kalite hedefleri ve prosedürlerine uygun olarak yürütmek,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Bağlı bulunduğu yönetici veya üst yöneticilerin, görev alanı ile ilgili vereceği diğer işleri iş sağlığı ve güvenliği kurallarına uygun olarak yapmak, </a:t>
            </a:r>
          </a:p>
          <a:p>
            <a:pPr marL="34290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Not ve Mezuniyet İşleri Şube Müdürlüğü, yukarıda yazılı olan bütün bu görevleri kanunlara ve yönetmeliklere uygun olarak yerine getirirken Daire Başkanına karşı </a:t>
            </a:r>
            <a:r>
              <a:rPr lang="tr-TR" sz="1100" dirty="0">
                <a:latin typeface="Times New Roman" panose="02020603050405020304" pitchFamily="18" charset="0"/>
                <a:ea typeface="Times New Roman" panose="02020603050405020304" pitchFamily="18" charset="0"/>
              </a:rPr>
              <a:t>sorumludur.</a:t>
            </a:r>
          </a:p>
          <a:p>
            <a:pPr marL="342900" indent="-342900" algn="just">
              <a:buFont typeface="Symbol" panose="05050102010706020507" pitchFamily="18" charset="2"/>
              <a:buChar char=""/>
            </a:pPr>
            <a:r>
              <a:rPr lang="tr-TR" sz="1100" dirty="0">
                <a:latin typeface="Times New Roman" panose="02020603050405020304" pitchFamily="18" charset="0"/>
                <a:ea typeface="Times New Roman" panose="02020603050405020304" pitchFamily="18" charset="0"/>
              </a:rPr>
              <a:t>Daire Başkanının vereceği diğer görevler.</a:t>
            </a:r>
          </a:p>
          <a:p>
            <a:pPr marL="342900" lvl="0" indent="-342900" algn="just">
              <a:buFont typeface="Symbol" panose="05050102010706020507" pitchFamily="18" charset="2"/>
              <a:buChar char=""/>
            </a:pPr>
            <a:endParaRPr lang="tr-TR"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23544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EAF21-DF4B-CF95-489D-DFFA99CD74FE}"/>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240F091A-F2B6-E826-5378-8B45E077B96E}"/>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7498B351-B0B8-3D9E-2FCC-B3C0EA63466F}"/>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777C7F33-9B9A-5A70-0734-F90B131ED5D5}"/>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8005F396-DB04-755C-5208-916D56F787E2}"/>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38E46E24-6F5F-4302-533E-E79C1CF66AC3}"/>
              </a:ext>
            </a:extLst>
          </p:cNvPr>
          <p:cNvSpPr txBox="1"/>
          <p:nvPr/>
        </p:nvSpPr>
        <p:spPr>
          <a:xfrm>
            <a:off x="2211693" y="478209"/>
            <a:ext cx="9522463" cy="636712"/>
          </a:xfrm>
          <a:prstGeom prst="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kumimoji="0" lang="tr-TR" sz="3200" b="0" i="0" u="none" strike="noStrike" cap="none" spc="-224"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Montserrat Bold"/>
              </a:rPr>
              <a:t>Sunulan </a:t>
            </a:r>
            <a:r>
              <a:rPr lang="tr-TR" sz="3200" spc="-224" dirty="0">
                <a:solidFill>
                  <a:srgbClr val="002060"/>
                </a:solidFill>
                <a:latin typeface="Tahoma" panose="020B0604030504040204" pitchFamily="34" charset="0"/>
                <a:ea typeface="Tahoma" panose="020B0604030504040204" pitchFamily="34" charset="0"/>
                <a:cs typeface="Tahoma" panose="020B0604030504040204" pitchFamily="34" charset="0"/>
                <a:sym typeface="Montserrat Bold"/>
              </a:rPr>
              <a:t>Hizmetler</a:t>
            </a:r>
            <a:endParaRPr kumimoji="0" lang="en-US" sz="32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35" name="TextBox 25">
            <a:extLst>
              <a:ext uri="{FF2B5EF4-FFF2-40B4-BE49-F238E27FC236}">
                <a16:creationId xmlns:a16="http://schemas.microsoft.com/office/drawing/2014/main" id="{6B24BC7C-E1CD-DC89-1B0F-446C1D642EA3}"/>
              </a:ext>
            </a:extLst>
          </p:cNvPr>
          <p:cNvSpPr txBox="1"/>
          <p:nvPr/>
        </p:nvSpPr>
        <p:spPr>
          <a:xfrm>
            <a:off x="2217300" y="1175514"/>
            <a:ext cx="9516855" cy="3400931"/>
          </a:xfrm>
          <a:prstGeom prst="rect">
            <a:avLst/>
          </a:prstGeom>
          <a:noFill/>
        </p:spPr>
        <p:txBody>
          <a:bodyPr wrap="square" rtlCol="0">
            <a:spAutoFit/>
          </a:bodyPr>
          <a:lstStyle/>
          <a:p>
            <a:pPr algn="just">
              <a:spcAft>
                <a:spcPts val="600"/>
              </a:spcAft>
              <a:buNone/>
            </a:pPr>
            <a:r>
              <a:rPr lang="tr-TR" sz="1200" b="1" dirty="0"/>
              <a:t> </a:t>
            </a:r>
            <a:r>
              <a:rPr lang="tr-TR" sz="1100" b="1" dirty="0">
                <a:effectLst/>
                <a:latin typeface="Times New Roman" panose="02020603050405020304" pitchFamily="18" charset="0"/>
                <a:ea typeface="Times New Roman" panose="02020603050405020304" pitchFamily="18" charset="0"/>
              </a:rPr>
              <a:t>Destek Hizmetleri Şube Müdürlüğü</a:t>
            </a:r>
            <a:endParaRPr lang="tr-TR" sz="1100" dirty="0">
              <a:effectLst/>
              <a:latin typeface="Times New Roman" panose="02020603050405020304" pitchFamily="18" charset="0"/>
              <a:ea typeface="Times New Roman" panose="02020603050405020304" pitchFamily="18" charset="0"/>
            </a:endParaRP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Şube Müdür V.:	Nilgün ALACA</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Görevli Personel:	Nuriye KARAOSMAN</a:t>
            </a:r>
          </a:p>
          <a:p>
            <a:pPr algn="just">
              <a:buNone/>
              <a:tabLst>
                <a:tab pos="1260475" algn="l"/>
              </a:tabLst>
            </a:pPr>
            <a:r>
              <a:rPr lang="tr-TR" sz="1100" dirty="0">
                <a:latin typeface="Times New Roman" panose="02020603050405020304" pitchFamily="18" charset="0"/>
                <a:ea typeface="Times New Roman" panose="02020603050405020304" pitchFamily="18" charset="0"/>
              </a:rPr>
              <a:t>	Vildan BERK</a:t>
            </a:r>
            <a:endParaRPr lang="tr-TR" sz="1100" dirty="0">
              <a:effectLst/>
              <a:latin typeface="Times New Roman" panose="02020603050405020304" pitchFamily="18" charset="0"/>
              <a:ea typeface="Times New Roman" panose="02020603050405020304" pitchFamily="18" charset="0"/>
            </a:endParaRPr>
          </a:p>
          <a:p>
            <a:pPr algn="just">
              <a:buNone/>
            </a:pPr>
            <a:r>
              <a:rPr lang="tr-TR" sz="1100" dirty="0">
                <a:effectLst/>
                <a:latin typeface="Times New Roman" panose="02020603050405020304" pitchFamily="18" charset="0"/>
                <a:ea typeface="Times New Roman" panose="02020603050405020304" pitchFamily="18" charset="0"/>
              </a:rPr>
              <a:t>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Lisansüstü Eğitim Enstitüsü’nün kurum içi ve kurum dışı yazışmaların (gelen-giden) yapılması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100/2000 YÖK Doktora bursu süreçleri (kontenjan talebi, ödemeler, iadeler, öğrenci durumları takibi, yazışmalar, </a:t>
            </a:r>
            <a:r>
              <a:rPr lang="tr-TR" sz="1100" dirty="0" err="1">
                <a:effectLst/>
                <a:latin typeface="Times New Roman" panose="02020603050405020304" pitchFamily="18" charset="0"/>
                <a:ea typeface="Times New Roman" panose="02020603050405020304" pitchFamily="18" charset="0"/>
              </a:rPr>
              <a:t>v.b</a:t>
            </a:r>
            <a:r>
              <a:rPr lang="tr-TR" sz="1100" dirty="0">
                <a:effectLst/>
                <a:latin typeface="Times New Roman" panose="02020603050405020304" pitchFamily="18" charset="0"/>
                <a:ea typeface="Times New Roman" panose="02020603050405020304" pitchFamily="18" charset="0"/>
              </a:rPr>
              <a:t>.).</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YÖK lisans destek bursu süreçleri (ödemeler, iadeler, öğrenci durumları takibi, yazışmalar, </a:t>
            </a:r>
            <a:r>
              <a:rPr lang="tr-TR" sz="1100" dirty="0" err="1">
                <a:effectLst/>
                <a:latin typeface="Times New Roman" panose="02020603050405020304" pitchFamily="18" charset="0"/>
                <a:ea typeface="Times New Roman" panose="02020603050405020304" pitchFamily="18" charset="0"/>
              </a:rPr>
              <a:t>v.b</a:t>
            </a:r>
            <a:r>
              <a:rPr lang="tr-TR" sz="1100" dirty="0">
                <a:effectLst/>
                <a:latin typeface="Times New Roman" panose="02020603050405020304" pitchFamily="18" charset="0"/>
                <a:ea typeface="Times New Roman" panose="02020603050405020304" pitchFamily="18" charset="0"/>
              </a:rPr>
              <a:t>.).</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MEKSİS üzerindeki eğitim-öğretim faaliyetlerine ilişkin bilgi girişleri (sistem üzerinden takibi ve birimlerle yapılan yazışmaların yapılması, </a:t>
            </a:r>
            <a:r>
              <a:rPr lang="tr-TR" sz="1100" dirty="0" err="1">
                <a:effectLst/>
                <a:latin typeface="Times New Roman" panose="02020603050405020304" pitchFamily="18" charset="0"/>
                <a:ea typeface="Times New Roman" panose="02020603050405020304" pitchFamily="18" charset="0"/>
              </a:rPr>
              <a:t>v.b</a:t>
            </a:r>
            <a:r>
              <a:rPr lang="tr-TR" sz="1100" dirty="0">
                <a:effectLst/>
                <a:latin typeface="Times New Roman" panose="02020603050405020304" pitchFamily="18" charset="0"/>
                <a:ea typeface="Times New Roman" panose="02020603050405020304" pitchFamily="18" charset="0"/>
              </a:rPr>
              <a:t>.).</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Özel öğrencilerin gönderimi ve kabulü ile ilgili yazışmaların yapılması ve takibi.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İstatistik işlemleri ve yazışmaları.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Birim faaliyet raporunun hazırlanması.</a:t>
            </a:r>
          </a:p>
          <a:p>
            <a:pPr marL="342900" indent="-342900" algn="just">
              <a:buFont typeface="Symbol" panose="05050102010706020507" pitchFamily="18" charset="2"/>
              <a:buChar char=""/>
            </a:pPr>
            <a:r>
              <a:rPr lang="tr-TR" sz="1100" dirty="0">
                <a:latin typeface="Times New Roman" panose="02020603050405020304" pitchFamily="18" charset="0"/>
                <a:ea typeface="Times New Roman" panose="02020603050405020304" pitchFamily="18" charset="0"/>
              </a:rPr>
              <a:t>Birim ayniyat işlemleri, ihtiyaçların belirlenmesi, talep, kayıt ve zimmet işlemleri, takip.</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Görevi ile ilgili süreçleri Üniversitemiz Kalite Politikası ve Kalite Yönetim Sistemi çerçevesinde, kalite hedefleri ve prosedürlerine uygun olarak yürütmek,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Bağlı bulunduğu yönetici veya üst yöneticilerin, görev alanı ile ilgili vereceği diğer işleri iş sağlığı ve güvenliği kurallarına uygun olarak yapmak, </a:t>
            </a:r>
          </a:p>
          <a:p>
            <a:pPr marL="34290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Destek Hizmetleri Şube Müdürlüğü, yukarıda yazılı olan bütün bu görevleri kanunlara ve yönetmeliklere uygun olarak yerine getirirken Daire Başkanına karşı </a:t>
            </a:r>
            <a:r>
              <a:rPr lang="tr-TR" sz="1100" dirty="0">
                <a:latin typeface="Times New Roman" panose="02020603050405020304" pitchFamily="18" charset="0"/>
                <a:ea typeface="Times New Roman" panose="02020603050405020304" pitchFamily="18" charset="0"/>
              </a:rPr>
              <a:t>sorumludur.</a:t>
            </a:r>
          </a:p>
          <a:p>
            <a:pPr marL="342900" indent="-342900" algn="just">
              <a:buFont typeface="Symbol" panose="05050102010706020507" pitchFamily="18" charset="2"/>
              <a:buChar char=""/>
            </a:pPr>
            <a:r>
              <a:rPr lang="tr-TR" sz="1100" dirty="0">
                <a:latin typeface="Times New Roman" panose="02020603050405020304" pitchFamily="18" charset="0"/>
                <a:ea typeface="Times New Roman" panose="02020603050405020304" pitchFamily="18" charset="0"/>
              </a:rPr>
              <a:t>Daire Başkanının vereceği diğer görevler. </a:t>
            </a:r>
          </a:p>
          <a:p>
            <a:pPr marL="342900" lvl="0" indent="-342900" algn="just">
              <a:buFont typeface="Symbol" panose="05050102010706020507" pitchFamily="18" charset="2"/>
              <a:buChar char=""/>
            </a:pPr>
            <a:endParaRPr lang="tr-TR"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22011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08CB5-7184-7918-81B4-804560F7E0E0}"/>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C90BC1BF-47FC-D74E-A137-CA2EA9B8D2E6}"/>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AD6E6FB6-959E-7B14-12C8-08853369E64A}"/>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F0FD838F-823F-9422-9529-1B05A5B70BF6}"/>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5985636A-AD54-205D-6583-A8F01CEF88C2}"/>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2F766355-8C43-940E-B80B-D38FCAD70084}"/>
              </a:ext>
            </a:extLst>
          </p:cNvPr>
          <p:cNvSpPr txBox="1"/>
          <p:nvPr/>
        </p:nvSpPr>
        <p:spPr>
          <a:xfrm>
            <a:off x="2211693" y="478209"/>
            <a:ext cx="9522463" cy="636712"/>
          </a:xfrm>
          <a:prstGeom prst="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kumimoji="0" lang="tr-TR" sz="3200" b="0" i="0" u="none" strike="noStrike" cap="none" spc="-224"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Montserrat Bold"/>
              </a:rPr>
              <a:t>Sunulan </a:t>
            </a:r>
            <a:r>
              <a:rPr lang="tr-TR" sz="3200" spc="-224" dirty="0">
                <a:solidFill>
                  <a:srgbClr val="002060"/>
                </a:solidFill>
                <a:latin typeface="Tahoma" panose="020B0604030504040204" pitchFamily="34" charset="0"/>
                <a:ea typeface="Tahoma" panose="020B0604030504040204" pitchFamily="34" charset="0"/>
                <a:cs typeface="Tahoma" panose="020B0604030504040204" pitchFamily="34" charset="0"/>
                <a:sym typeface="Montserrat Bold"/>
              </a:rPr>
              <a:t>Hizmetler</a:t>
            </a:r>
            <a:endParaRPr kumimoji="0" lang="en-US" sz="32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35" name="TextBox 25">
            <a:extLst>
              <a:ext uri="{FF2B5EF4-FFF2-40B4-BE49-F238E27FC236}">
                <a16:creationId xmlns:a16="http://schemas.microsoft.com/office/drawing/2014/main" id="{2A8D29F0-888A-53F8-6B90-347D8FBF3CC3}"/>
              </a:ext>
            </a:extLst>
          </p:cNvPr>
          <p:cNvSpPr txBox="1"/>
          <p:nvPr/>
        </p:nvSpPr>
        <p:spPr>
          <a:xfrm>
            <a:off x="2217300" y="1175514"/>
            <a:ext cx="9516855" cy="4416594"/>
          </a:xfrm>
          <a:prstGeom prst="rect">
            <a:avLst/>
          </a:prstGeom>
          <a:noFill/>
        </p:spPr>
        <p:txBody>
          <a:bodyPr wrap="square" rtlCol="0">
            <a:spAutoFit/>
          </a:bodyPr>
          <a:lstStyle/>
          <a:p>
            <a:pPr algn="just">
              <a:spcAft>
                <a:spcPts val="600"/>
              </a:spcAft>
              <a:buNone/>
            </a:pPr>
            <a:r>
              <a:rPr lang="tr-TR" sz="1200" b="1" dirty="0"/>
              <a:t> </a:t>
            </a:r>
            <a:r>
              <a:rPr lang="tr-TR" sz="1100" b="1" dirty="0">
                <a:effectLst/>
                <a:latin typeface="Times New Roman" panose="02020603050405020304" pitchFamily="18" charset="0"/>
                <a:ea typeface="Times New Roman" panose="02020603050405020304" pitchFamily="18" charset="0"/>
              </a:rPr>
              <a:t>Bilgi Yönetim Sistemi Birimi</a:t>
            </a:r>
            <a:endParaRPr lang="tr-TR" sz="1100" dirty="0">
              <a:effectLst/>
              <a:latin typeface="Times New Roman" panose="02020603050405020304" pitchFamily="18" charset="0"/>
              <a:ea typeface="Times New Roman" panose="02020603050405020304" pitchFamily="18" charset="0"/>
            </a:endParaRP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Mühendis:	Uğur GÜLÇAKIR</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Görevli Personel:	</a:t>
            </a:r>
            <a:r>
              <a:rPr lang="tr-TR" sz="1100" dirty="0" err="1">
                <a:effectLst/>
                <a:latin typeface="Times New Roman" panose="02020603050405020304" pitchFamily="18" charset="0"/>
                <a:ea typeface="Times New Roman" panose="02020603050405020304" pitchFamily="18" charset="0"/>
              </a:rPr>
              <a:t>Öğr.Gör.Kübra</a:t>
            </a:r>
            <a:r>
              <a:rPr lang="tr-TR" sz="1100" dirty="0">
                <a:effectLst/>
                <a:latin typeface="Times New Roman" panose="02020603050405020304" pitchFamily="18" charset="0"/>
                <a:ea typeface="Times New Roman" panose="02020603050405020304" pitchFamily="18" charset="0"/>
              </a:rPr>
              <a:t> USLU İŞLER</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	Emel AKGÜL</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	Yasemin ÇELİK</a:t>
            </a:r>
          </a:p>
          <a:p>
            <a:pPr algn="just">
              <a:buNone/>
            </a:pPr>
            <a:r>
              <a:rPr lang="tr-TR" sz="1100" dirty="0">
                <a:effectLst/>
                <a:latin typeface="Times New Roman" panose="02020603050405020304" pitchFamily="18" charset="0"/>
                <a:ea typeface="Times New Roman" panose="02020603050405020304" pitchFamily="18" charset="0"/>
              </a:rPr>
              <a:t>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UBYS bünyesindeki “Öğrenci Bilgi Yönetim </a:t>
            </a:r>
            <a:r>
              <a:rPr lang="tr-TR" sz="1100" dirty="0" err="1">
                <a:effectLst/>
                <a:latin typeface="Times New Roman" panose="02020603050405020304" pitchFamily="18" charset="0"/>
                <a:ea typeface="Times New Roman" panose="02020603050405020304" pitchFamily="18" charset="0"/>
              </a:rPr>
              <a:t>Sistemi”nin</a:t>
            </a:r>
            <a:r>
              <a:rPr lang="tr-TR" sz="1100" dirty="0">
                <a:effectLst/>
                <a:latin typeface="Times New Roman" panose="02020603050405020304" pitchFamily="18" charset="0"/>
                <a:ea typeface="Times New Roman" panose="02020603050405020304" pitchFamily="18" charset="0"/>
              </a:rPr>
              <a:t> sağlıklı çalışır durumda olmasını sağlamak, aksaklıkları raporlamak, eksiklikleri, arızaları ve çalışmayan ekranlardaki iyileştirme taleplerini </a:t>
            </a:r>
            <a:r>
              <a:rPr lang="tr-TR" sz="1100" dirty="0" err="1">
                <a:effectLst/>
                <a:latin typeface="Times New Roman" panose="02020603050405020304" pitchFamily="18" charset="0"/>
                <a:ea typeface="Times New Roman" panose="02020603050405020304" pitchFamily="18" charset="0"/>
              </a:rPr>
              <a:t>İKÇÜ’ye</a:t>
            </a:r>
            <a:r>
              <a:rPr lang="tr-TR" sz="1100" dirty="0">
                <a:effectLst/>
                <a:latin typeface="Times New Roman" panose="02020603050405020304" pitchFamily="18" charset="0"/>
                <a:ea typeface="Times New Roman" panose="02020603050405020304" pitchFamily="18" charset="0"/>
              </a:rPr>
              <a:t> bildirmek ve takip etmek.</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Daire Başkanlığı web sayfasını hazırlamak, duyuruları yayınlamak, ve ilgili konularda güncelliğini korumak ve takip etmek.</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Öğretim yılına ait, üniversitemiz senatosu tarafından onaylanan Bölüm/Programların öğretim planlarının, incelenerek sisteme işlenmesi. Bu güncelleme esnasında yenilenen ders programlarından kaynaklanan değişikliklerin eski öğrenciler üzerinde mezuniyet kriterlerine yansımalarının da göz önüne alınarak güncellemelerin tamamlanması.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Üniversitemiz bünyesinde, var ise yeni açılan bölüm bilgilerinin sisteme tanıtılması ve yeni bölümlerin ders programları ve mezuniyet kriterleri ile ilgili müfredatların kontrolü.</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ÖSYM Tercih Kılavuzunun yayınlanmasından sonra; kılavuzdaki bölüm-program bilgilerinin ve karşılığındaki kodların sistemdeki ile son kontrollerinin yapılması, varsa güncellemelerinin tamamlanması. Adı geçen kılavuzda; başvuracak öğrencilerin mezun oldukları lise kodları ile nüfusa kayıtlı oldukları il-ilçe kodlarının sisteme tanıtılması ve güncellenmesi.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ÖSYM tarafından Üniversitemize yerleştirilen (YKS, DGS, </a:t>
            </a:r>
            <a:r>
              <a:rPr lang="tr-TR" sz="1100" dirty="0" err="1">
                <a:effectLst/>
                <a:latin typeface="Times New Roman" panose="02020603050405020304" pitchFamily="18" charset="0"/>
                <a:ea typeface="Times New Roman" panose="02020603050405020304" pitchFamily="18" charset="0"/>
              </a:rPr>
              <a:t>v.d</a:t>
            </a:r>
            <a:r>
              <a:rPr lang="tr-TR" sz="1100" dirty="0">
                <a:effectLst/>
                <a:latin typeface="Times New Roman" panose="02020603050405020304" pitchFamily="18" charset="0"/>
                <a:ea typeface="Times New Roman" panose="02020603050405020304" pitchFamily="18" charset="0"/>
              </a:rPr>
              <a:t>.) ve yeni kayıtlanacak öğrencilerin açıklanmasıyla beraber, ÖSYM internet sitesinden kazanan öğrencilerin elektronik ortamdaki bilgileri alınıp, sistem veri tabanlarına dönüştürülerek (Tüm özlük bilgileri ile fotoğraf bilgisi) aktarılır.</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Yeni kayıtlanan öğrencilerin kimlik basım işlemleri için gerekli bilgileri toparlanarak bankanın istediği formata getirilir.</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Belirlenen katkı payı ve öğrenim sisteme girilen ve borçlandırılan tutarların tahsilatı için banka ile entegrasyonun sağlanır.</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Yeni kayıtların tamamlanmasından sonra boş olan kontenjanlar tespit edilerek OSYM’ ye bildirilmek üzere hazır hale getirilir.</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Ders kaydı, katkı payı/öğrenim ücreti ödeme ya da diğer konularda öğrencilerin yaşadığı ve diğer birimlerce çözülemeyen problemlerin teknik açıdan incelenmesi ve çözüme kavuşturulması.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Akademik takvimdeki süre ve tarihlere bağlı kalarak tüm öğrencilerin her dönem için harç tahsilatlarının ve ders kayıtlarının internet ortamında başlatılması.</a:t>
            </a:r>
          </a:p>
        </p:txBody>
      </p:sp>
    </p:spTree>
    <p:extLst>
      <p:ext uri="{BB962C8B-B14F-4D97-AF65-F5344CB8AC3E}">
        <p14:creationId xmlns:p14="http://schemas.microsoft.com/office/powerpoint/2010/main" val="3738688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E02F2-A3AA-B2D4-7949-8BEED9649070}"/>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499B241A-8F4C-624B-EBB4-24771A573EA4}"/>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CEB708EF-A784-764F-7EE1-717F3480F69A}"/>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E0843A9F-3A13-55AE-AB16-D75DBD2A649F}"/>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4216FBC3-F045-FDE9-F854-5652F1A7AB53}"/>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8C4077B0-C380-8905-EADF-10E346349A0D}"/>
              </a:ext>
            </a:extLst>
          </p:cNvPr>
          <p:cNvSpPr txBox="1"/>
          <p:nvPr/>
        </p:nvSpPr>
        <p:spPr>
          <a:xfrm>
            <a:off x="2211693" y="478209"/>
            <a:ext cx="9522463" cy="636712"/>
          </a:xfrm>
          <a:prstGeom prst="rect">
            <a:avLst/>
          </a:prstGeom>
          <a:solidFill>
            <a:schemeClr val="accent6">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kumimoji="0" lang="tr-TR" sz="3200" b="0" i="0" u="none" strike="noStrike" cap="none" spc="-224"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Montserrat Bold"/>
              </a:rPr>
              <a:t>Sunulan </a:t>
            </a:r>
            <a:r>
              <a:rPr lang="tr-TR" sz="3200" spc="-224" dirty="0">
                <a:solidFill>
                  <a:srgbClr val="002060"/>
                </a:solidFill>
                <a:latin typeface="Tahoma" panose="020B0604030504040204" pitchFamily="34" charset="0"/>
                <a:ea typeface="Tahoma" panose="020B0604030504040204" pitchFamily="34" charset="0"/>
                <a:cs typeface="Tahoma" panose="020B0604030504040204" pitchFamily="34" charset="0"/>
                <a:sym typeface="Montserrat Bold"/>
              </a:rPr>
              <a:t>Hizmetler</a:t>
            </a:r>
            <a:endParaRPr kumimoji="0" lang="en-US" sz="32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35" name="TextBox 25">
            <a:extLst>
              <a:ext uri="{FF2B5EF4-FFF2-40B4-BE49-F238E27FC236}">
                <a16:creationId xmlns:a16="http://schemas.microsoft.com/office/drawing/2014/main" id="{738FA7EC-D59F-C2A7-38FD-A694114B16E1}"/>
              </a:ext>
            </a:extLst>
          </p:cNvPr>
          <p:cNvSpPr txBox="1"/>
          <p:nvPr/>
        </p:nvSpPr>
        <p:spPr>
          <a:xfrm>
            <a:off x="2217300" y="1175514"/>
            <a:ext cx="9516855" cy="4078039"/>
          </a:xfrm>
          <a:prstGeom prst="rect">
            <a:avLst/>
          </a:prstGeom>
          <a:noFill/>
        </p:spPr>
        <p:txBody>
          <a:bodyPr wrap="square" rtlCol="0">
            <a:spAutoFit/>
          </a:bodyPr>
          <a:lstStyle/>
          <a:p>
            <a:pPr algn="just">
              <a:spcAft>
                <a:spcPts val="600"/>
              </a:spcAft>
              <a:buNone/>
            </a:pPr>
            <a:r>
              <a:rPr lang="tr-TR" sz="1200" b="1" dirty="0"/>
              <a:t> </a:t>
            </a:r>
            <a:r>
              <a:rPr lang="tr-TR" sz="1100" b="1" dirty="0">
                <a:effectLst/>
                <a:latin typeface="Times New Roman" panose="02020603050405020304" pitchFamily="18" charset="0"/>
                <a:ea typeface="Times New Roman" panose="02020603050405020304" pitchFamily="18" charset="0"/>
              </a:rPr>
              <a:t>Bilgi Yönetim Sistemi Birimi</a:t>
            </a:r>
            <a:endParaRPr lang="tr-TR" sz="1100" dirty="0">
              <a:effectLst/>
              <a:latin typeface="Times New Roman" panose="02020603050405020304" pitchFamily="18" charset="0"/>
              <a:ea typeface="Times New Roman" panose="02020603050405020304" pitchFamily="18" charset="0"/>
            </a:endParaRP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Mühendis:	Uğur GÜLÇAKIR</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Görevli Personel:	</a:t>
            </a:r>
            <a:r>
              <a:rPr lang="tr-TR" sz="1100" dirty="0" err="1">
                <a:effectLst/>
                <a:latin typeface="Times New Roman" panose="02020603050405020304" pitchFamily="18" charset="0"/>
                <a:ea typeface="Times New Roman" panose="02020603050405020304" pitchFamily="18" charset="0"/>
              </a:rPr>
              <a:t>Öğr.Gör.Kübra</a:t>
            </a:r>
            <a:r>
              <a:rPr lang="tr-TR" sz="1100" dirty="0">
                <a:effectLst/>
                <a:latin typeface="Times New Roman" panose="02020603050405020304" pitchFamily="18" charset="0"/>
                <a:ea typeface="Times New Roman" panose="02020603050405020304" pitchFamily="18" charset="0"/>
              </a:rPr>
              <a:t> USLU İŞLER</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	Emel AKGÜL</a:t>
            </a:r>
          </a:p>
          <a:p>
            <a:pPr algn="just">
              <a:buNone/>
              <a:tabLst>
                <a:tab pos="1260475" algn="l"/>
              </a:tabLst>
            </a:pPr>
            <a:r>
              <a:rPr lang="tr-TR" sz="1100" dirty="0">
                <a:effectLst/>
                <a:latin typeface="Times New Roman" panose="02020603050405020304" pitchFamily="18" charset="0"/>
                <a:ea typeface="Times New Roman" panose="02020603050405020304" pitchFamily="18" charset="0"/>
              </a:rPr>
              <a:t>	Yasemin ÇELİK</a:t>
            </a:r>
          </a:p>
          <a:p>
            <a:pPr algn="just">
              <a:buNone/>
            </a:pPr>
            <a:r>
              <a:rPr lang="tr-TR" sz="1100" dirty="0">
                <a:effectLst/>
                <a:latin typeface="Times New Roman" panose="02020603050405020304" pitchFamily="18" charset="0"/>
                <a:ea typeface="Times New Roman" panose="02020603050405020304" pitchFamily="18" charset="0"/>
              </a:rPr>
              <a:t>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Ders kayıtlarının bitmesini takiben; akademik takvimdeki sürelere bağlı kalarak, ekle-sil kayıtlarının (Danışman Onayları) internet ortamında başlatılması.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Sistemde girilmiş olan; dönemde okutulacak derslere ait gruplardaki öğretim görevlisi atamalarının kontrolü. Eksik ve hatalı bilgilerin ilgili birime bildirilerek düzeltilmesinin sağlanması.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İnternet ortamında dönem sonu not girişlerinin başlatılması.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Döneminde okutulacak derslerin sisteme girilmesinin kontrolünün sağlanması.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İkili öğretim yapan bölüm/programlardaki öğrencilerin %10 </a:t>
            </a:r>
            <a:r>
              <a:rPr lang="tr-TR" sz="1100" dirty="0" err="1">
                <a:effectLst/>
                <a:latin typeface="Times New Roman" panose="02020603050405020304" pitchFamily="18" charset="0"/>
                <a:ea typeface="Times New Roman" panose="02020603050405020304" pitchFamily="18" charset="0"/>
              </a:rPr>
              <a:t>luk</a:t>
            </a:r>
            <a:r>
              <a:rPr lang="tr-TR" sz="1100" dirty="0">
                <a:effectLst/>
                <a:latin typeface="Times New Roman" panose="02020603050405020304" pitchFamily="18" charset="0"/>
                <a:ea typeface="Times New Roman" panose="02020603050405020304" pitchFamily="18" charset="0"/>
              </a:rPr>
              <a:t> başarı diliminde olanlar tespit edilmesi ve borçlandırma işlemi Kayıt-Kabul Şube Müdürlüğüne bildirilmesi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Yaz Öğretimi ders kayıtları için okutulacak derslerin okullar tarafından gönderilen bilgilere göre sisteme manuel ve kontrollü bir biçimde işlenmesi.</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Teslim edilmeyen notların tespiti ve alınan raporlara göre eksik notların tamamlanması için yaz öğretimi açan fakülte ve yüksekokullar ile içerdikleri bölümlerin bölüm sekreterlikleri ile koordinasyonun sağlanması. Notların tamamlanması ve not girişleri için sistemin kapatılması.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YÖKSİS ile bilgi alış-verişi altyapısını oluşturmak ve işler halde tutulması.</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Görevi ile ilgili süreçleri Üniversitemiz Kalite Politikası ve Kalite Yönetim Sistemi çerçevesinde, kalite hedefleri ve prosedürlerine uygun olarak yürütmek, </a:t>
            </a:r>
          </a:p>
          <a:p>
            <a:pPr marL="342900" lvl="0" indent="-342900" algn="just">
              <a:buFont typeface="Symbol" panose="05050102010706020507" pitchFamily="18" charset="2"/>
              <a:buChar char=""/>
            </a:pPr>
            <a:r>
              <a:rPr lang="tr-TR" sz="1100" dirty="0">
                <a:effectLst/>
                <a:latin typeface="Times New Roman" panose="02020603050405020304" pitchFamily="18" charset="0"/>
                <a:ea typeface="Times New Roman" panose="02020603050405020304" pitchFamily="18" charset="0"/>
              </a:rPr>
              <a:t>Bağlı bulunduğu yönetici veya üst yöneticilerin, görev alanı ile ilgili vereceği diğer işleri iş sağlığı ve güvenliği kurallarına uygun olarak yapmak,</a:t>
            </a:r>
          </a:p>
          <a:p>
            <a:pPr marL="342900" indent="-342900" algn="just">
              <a:buFont typeface="Symbol" panose="05050102010706020507" pitchFamily="18" charset="2"/>
              <a:buChar char=""/>
            </a:pPr>
            <a:r>
              <a:rPr lang="tr-TR" sz="1100" dirty="0">
                <a:latin typeface="Times New Roman" panose="02020603050405020304" pitchFamily="18" charset="0"/>
              </a:rPr>
              <a:t>Bilgi Yönetim Sistemi Birimi, yukarıda yazılı olan bütün bu görevleri kanunlara ve yönetmeliklere uygun olarak yerine getirirken Daire Başkanına karşı sorumludur.</a:t>
            </a:r>
          </a:p>
          <a:p>
            <a:pPr marL="342900" indent="-342900" algn="just">
              <a:buFont typeface="Symbol" panose="05050102010706020507" pitchFamily="18" charset="2"/>
              <a:buChar char=""/>
            </a:pPr>
            <a:r>
              <a:rPr lang="tr-TR" sz="1100" dirty="0">
                <a:latin typeface="Times New Roman" panose="02020603050405020304" pitchFamily="18" charset="0"/>
                <a:ea typeface="Times New Roman" panose="02020603050405020304" pitchFamily="18" charset="0"/>
              </a:rPr>
              <a:t>Daire Başkanı tarafından verilen diğer görevlerin yerine getirilmesi.</a:t>
            </a:r>
          </a:p>
          <a:p>
            <a:pPr marL="342900" lvl="0" indent="-342900" algn="just">
              <a:buFont typeface="Symbol" panose="05050102010706020507" pitchFamily="18" charset="2"/>
              <a:buChar char=""/>
            </a:pPr>
            <a:endParaRPr lang="tr-TR" sz="1100" dirty="0">
              <a:latin typeface="Times New Roman" panose="02020603050405020304" pitchFamily="18" charset="0"/>
            </a:endParaRPr>
          </a:p>
        </p:txBody>
      </p:sp>
    </p:spTree>
    <p:extLst>
      <p:ext uri="{BB962C8B-B14F-4D97-AF65-F5344CB8AC3E}">
        <p14:creationId xmlns:p14="http://schemas.microsoft.com/office/powerpoint/2010/main" val="2885980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0F09F-413E-68CB-3BB6-FE1C794D0297}"/>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FF29D2CB-F59E-DA80-56E3-29F5CBB852B9}"/>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9A56627F-62E8-58FF-3BD4-59D25B5EFC95}"/>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A39DF58A-5CB8-A18F-29C8-E1B7ECF7A160}"/>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DA077529-D416-E70E-C86E-319FBA19F939}"/>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5C2A624A-BEEC-CE20-A71B-DEA69577130E}"/>
              </a:ext>
            </a:extLst>
          </p:cNvPr>
          <p:cNvSpPr txBox="1"/>
          <p:nvPr/>
        </p:nvSpPr>
        <p:spPr>
          <a:xfrm>
            <a:off x="2326182" y="773792"/>
            <a:ext cx="9192816" cy="7598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kumimoji="0" lang="tr-TR" sz="40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rPr>
              <a:t>Güçlü Yönlerimiz.</a:t>
            </a:r>
            <a:endParaRPr kumimoji="0" lang="en-US" sz="40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3" name="Metin kutusu 2">
            <a:extLst>
              <a:ext uri="{FF2B5EF4-FFF2-40B4-BE49-F238E27FC236}">
                <a16:creationId xmlns:a16="http://schemas.microsoft.com/office/drawing/2014/main" id="{DBD98BED-2E08-F359-ABC2-469CF49CD644}"/>
              </a:ext>
            </a:extLst>
          </p:cNvPr>
          <p:cNvSpPr txBox="1"/>
          <p:nvPr/>
        </p:nvSpPr>
        <p:spPr>
          <a:xfrm>
            <a:off x="2326181" y="1724025"/>
            <a:ext cx="9192815" cy="3400931"/>
          </a:xfrm>
          <a:prstGeom prst="rect">
            <a:avLst/>
          </a:prstGeom>
          <a:noFill/>
        </p:spPr>
        <p:txBody>
          <a:bodyPr wrap="square">
            <a:spAutoFit/>
          </a:bodyPr>
          <a:lstStyle/>
          <a:p>
            <a:pPr marL="285750" lvl="0" indent="-285750">
              <a:spcAft>
                <a:spcPts val="600"/>
              </a:spcAft>
              <a:buFont typeface="Arial" panose="020B0604020202020204" pitchFamily="34" charset="0"/>
              <a:buChar char="•"/>
            </a:pPr>
            <a:r>
              <a:rPr lang="tr-TR" dirty="0"/>
              <a:t>Öğrenci bilgi yönetim sistemimizin esnek ve güncellemeye imkan sunması,</a:t>
            </a:r>
          </a:p>
          <a:p>
            <a:pPr marL="285750" lvl="0" indent="-285750">
              <a:spcAft>
                <a:spcPts val="600"/>
              </a:spcAft>
              <a:buFont typeface="Arial" panose="020B0604020202020204" pitchFamily="34" charset="0"/>
              <a:buChar char="•"/>
            </a:pPr>
            <a:r>
              <a:rPr lang="tr-TR" dirty="0"/>
              <a:t>Birim personelinin kanunlara ve yönetmeliklere riayet etmesi,</a:t>
            </a:r>
          </a:p>
          <a:p>
            <a:pPr marL="285750" lvl="0" indent="-285750">
              <a:spcAft>
                <a:spcPts val="600"/>
              </a:spcAft>
              <a:buFont typeface="Arial" panose="020B0604020202020204" pitchFamily="34" charset="0"/>
              <a:buChar char="•"/>
            </a:pPr>
            <a:r>
              <a:rPr lang="tr-TR" dirty="0"/>
              <a:t>Çalışanların iç akademik takvime uyumda gösterdiği özveri ve başarısı,</a:t>
            </a:r>
          </a:p>
          <a:p>
            <a:pPr marL="285750" lvl="0" indent="-285750" algn="just">
              <a:spcAft>
                <a:spcPts val="600"/>
              </a:spcAft>
              <a:buFont typeface="Arial" panose="020B0604020202020204" pitchFamily="34" charset="0"/>
              <a:buChar char="•"/>
            </a:pPr>
            <a:r>
              <a:rPr lang="tr-TR" dirty="0"/>
              <a:t>Diplomanın öğrencinin mezuniyetinden hemen sonra elektronik ortamda hazırlanabiliyor  ve e-imza ile imzalanabiliyor olması.</a:t>
            </a:r>
          </a:p>
          <a:p>
            <a:pPr marL="285750" lvl="0" indent="-285750" algn="just">
              <a:spcAft>
                <a:spcPts val="600"/>
              </a:spcAft>
              <a:buFont typeface="Arial" panose="020B0604020202020204" pitchFamily="34" charset="0"/>
              <a:buChar char="•"/>
            </a:pPr>
            <a:r>
              <a:rPr lang="tr-TR" dirty="0"/>
              <a:t>Öğrencilerimizin otomasyon aracılığı ile kendi bilgilerine istediği yerden ulaşabiliyor olması. (Transkript, harç bilgileri </a:t>
            </a:r>
            <a:r>
              <a:rPr lang="tr-TR" dirty="0" err="1"/>
              <a:t>v.b</a:t>
            </a:r>
            <a:r>
              <a:rPr lang="tr-TR" dirty="0"/>
              <a:t>.)</a:t>
            </a:r>
          </a:p>
          <a:p>
            <a:pPr marL="285750" lvl="0" indent="-285750">
              <a:spcAft>
                <a:spcPts val="600"/>
              </a:spcAft>
              <a:buFont typeface="Arial" panose="020B0604020202020204" pitchFamily="34" charset="0"/>
              <a:buChar char="•"/>
            </a:pPr>
            <a:r>
              <a:rPr lang="tr-TR" dirty="0"/>
              <a:t>Üniversitemizin Ankara-İstanbul gibi iki metropolün arasında olması,</a:t>
            </a:r>
          </a:p>
          <a:p>
            <a:pPr marL="285750" lvl="0" indent="-285750">
              <a:spcAft>
                <a:spcPts val="600"/>
              </a:spcAft>
              <a:buFont typeface="Arial" panose="020B0604020202020204" pitchFamily="34" charset="0"/>
              <a:buChar char="•"/>
            </a:pPr>
            <a:r>
              <a:rPr lang="tr-TR" dirty="0"/>
              <a:t>Şehrimize ulaşımın rahat ve istenilen zamanda yapılabiliyor olması,</a:t>
            </a:r>
          </a:p>
          <a:p>
            <a:pPr marL="285750" lvl="0" indent="-285750">
              <a:spcAft>
                <a:spcPts val="600"/>
              </a:spcAft>
              <a:buFont typeface="Arial" panose="020B0604020202020204" pitchFamily="34" charset="0"/>
              <a:buChar char="•"/>
            </a:pPr>
            <a:r>
              <a:rPr lang="tr-TR" dirty="0"/>
              <a:t>Kadromuzun tecrübeli ve deneyimli personellerden oluşması,</a:t>
            </a:r>
          </a:p>
        </p:txBody>
      </p:sp>
    </p:spTree>
    <p:extLst>
      <p:ext uri="{BB962C8B-B14F-4D97-AF65-F5344CB8AC3E}">
        <p14:creationId xmlns:p14="http://schemas.microsoft.com/office/powerpoint/2010/main" val="113533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C1710-EB82-57AB-B164-B7B88991CC8E}"/>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3D1FB2D1-D48F-6A2E-FB40-DF87390605FB}"/>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602404F6-2DC0-A220-FA53-E48B79A220EA}"/>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803ACD4A-DED7-9D73-45D1-F7D580C82D34}"/>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11955D75-C30E-9FF8-4A30-AA46D4F5E5A4}"/>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70813CD5-EBF2-A415-BB43-34BC09DB752B}"/>
              </a:ext>
            </a:extLst>
          </p:cNvPr>
          <p:cNvSpPr txBox="1"/>
          <p:nvPr/>
        </p:nvSpPr>
        <p:spPr>
          <a:xfrm>
            <a:off x="2326182" y="773792"/>
            <a:ext cx="9192816" cy="7598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kumimoji="0" lang="tr-TR" sz="40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rPr>
              <a:t>Zayıf Yönlerimiz.</a:t>
            </a:r>
            <a:endParaRPr kumimoji="0" lang="en-US" sz="40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4" name="Metin kutusu 3">
            <a:extLst>
              <a:ext uri="{FF2B5EF4-FFF2-40B4-BE49-F238E27FC236}">
                <a16:creationId xmlns:a16="http://schemas.microsoft.com/office/drawing/2014/main" id="{8B1F4C5F-F0C1-79F5-3CE6-251B0ED4C532}"/>
              </a:ext>
            </a:extLst>
          </p:cNvPr>
          <p:cNvSpPr txBox="1"/>
          <p:nvPr/>
        </p:nvSpPr>
        <p:spPr>
          <a:xfrm>
            <a:off x="2326182" y="1533614"/>
            <a:ext cx="9192816" cy="4785926"/>
          </a:xfrm>
          <a:prstGeom prst="rect">
            <a:avLst/>
          </a:prstGeom>
          <a:noFill/>
        </p:spPr>
        <p:txBody>
          <a:bodyPr wrap="square">
            <a:spAutoFit/>
          </a:bodyPr>
          <a:lstStyle/>
          <a:p>
            <a:pPr marL="285750" indent="-285750" algn="just">
              <a:spcAft>
                <a:spcPts val="600"/>
              </a:spcAft>
              <a:buFont typeface="Arial" panose="020B0604020202020204" pitchFamily="34" charset="0"/>
              <a:buChar char="•"/>
            </a:pPr>
            <a:r>
              <a:rPr lang="tr-TR" dirty="0"/>
              <a:t>Ders kayıt onaylarının danışman öğretim elemanlarımız tarafından akademik takvimde belirtilen süre içerisinde yapılmaması</a:t>
            </a:r>
          </a:p>
          <a:p>
            <a:pPr marL="285750" indent="-285750" algn="just">
              <a:spcAft>
                <a:spcPts val="600"/>
              </a:spcAft>
              <a:buFont typeface="Arial" panose="020B0604020202020204" pitchFamily="34" charset="0"/>
              <a:buChar char="•"/>
            </a:pPr>
            <a:r>
              <a:rPr lang="tr-TR" dirty="0"/>
              <a:t>Vize, final, bütünleme ve yaz öğretimi notlarının öğretim elemanlarımız tarafından akademik takvimde belirtilen süre içerisinde öğrenci bilgi sistemine girilmemesi,</a:t>
            </a:r>
          </a:p>
          <a:p>
            <a:pPr marL="285750" indent="-285750">
              <a:spcAft>
                <a:spcPts val="600"/>
              </a:spcAft>
              <a:buFont typeface="Arial" panose="020B0604020202020204" pitchFamily="34" charset="0"/>
              <a:buChar char="•"/>
            </a:pPr>
            <a:r>
              <a:rPr lang="tr-TR" dirty="0"/>
              <a:t>Akredite olan birimimizin yetersiz olması,</a:t>
            </a:r>
          </a:p>
          <a:p>
            <a:pPr marL="285750" indent="-285750" algn="just">
              <a:spcAft>
                <a:spcPts val="600"/>
              </a:spcAft>
              <a:buFont typeface="Arial" panose="020B0604020202020204" pitchFamily="34" charset="0"/>
              <a:buChar char="•"/>
            </a:pPr>
            <a:r>
              <a:rPr lang="tr-TR" dirty="0"/>
              <a:t>Uluslararası öğrenci hizmetleri için yabancı dil bilen personelimizin bulunmaması,</a:t>
            </a:r>
          </a:p>
          <a:p>
            <a:pPr marL="285750" indent="-285750" algn="just">
              <a:spcAft>
                <a:spcPts val="600"/>
              </a:spcAft>
              <a:buFont typeface="Arial" panose="020B0604020202020204" pitchFamily="34" charset="0"/>
              <a:buChar char="•"/>
            </a:pPr>
            <a:r>
              <a:rPr lang="tr-TR" dirty="0"/>
              <a:t>1999 yılı öncesi kayıtlı öğrencilerimizin bilgilerinin öğrenci bilgi yönetim sisteminde olmaması nedeniyle işlemlerinin  manuel olarak yapılıyor olması,</a:t>
            </a:r>
          </a:p>
          <a:p>
            <a:pPr marL="285750" indent="-285750" algn="just">
              <a:spcAft>
                <a:spcPts val="600"/>
              </a:spcAft>
              <a:buFont typeface="Arial" panose="020B0604020202020204" pitchFamily="34" charset="0"/>
              <a:buChar char="•"/>
            </a:pPr>
            <a:r>
              <a:rPr lang="tr-TR" dirty="0"/>
              <a:t>Düzce Üniversitesinin kurulması ile bizden ayrılan Fakülte / Yüksekokulların eski evraklarının Düzce Üniversitesine devredilememiş olması ve 1992-2006 yılları arasında öğrenim gören öğrencilerin işlemlerinin ve YÖKSİS'e bilgi girişlerinin takibinin başkanlığımız tarafından yapılıyor olması.</a:t>
            </a:r>
          </a:p>
          <a:p>
            <a:pPr marL="285750" indent="-285750" algn="just">
              <a:spcAft>
                <a:spcPts val="600"/>
              </a:spcAft>
              <a:buFont typeface="Arial" panose="020B0604020202020204" pitchFamily="34" charset="0"/>
              <a:buChar char="•"/>
            </a:pPr>
            <a:r>
              <a:rPr lang="tr-TR" dirty="0"/>
              <a:t>Düzce Üniversitesine ait 17976 öğrenci dosyasının halen arşivlerimizde bulunması.</a:t>
            </a:r>
          </a:p>
          <a:p>
            <a:pPr marL="285750" indent="-285750" algn="just">
              <a:spcAft>
                <a:spcPts val="600"/>
              </a:spcAft>
              <a:buFont typeface="Arial" panose="020B0604020202020204" pitchFamily="34" charset="0"/>
              <a:buChar char="•"/>
            </a:pPr>
            <a:r>
              <a:rPr lang="tr-TR" dirty="0"/>
              <a:t>1992 ve öncesi Gazi Üniversitesi mezun öğrencilerinin idari işlemleri ve YÖKSİS gönderimlerinin Başkanlığımızca yapılıyor olması.</a:t>
            </a:r>
          </a:p>
        </p:txBody>
      </p:sp>
    </p:spTree>
    <p:extLst>
      <p:ext uri="{BB962C8B-B14F-4D97-AF65-F5344CB8AC3E}">
        <p14:creationId xmlns:p14="http://schemas.microsoft.com/office/powerpoint/2010/main" val="3438953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5E53A-5AA2-8C7D-D7BC-10AB2C43A06D}"/>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01A4EF43-B78E-11C7-3715-B5EA3A74F883}"/>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3CE52171-42DF-91C8-BF46-559BB3258D2A}"/>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B7177749-1609-0ADD-DF12-D937EB6F0627}"/>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7F22E3C6-88E0-F652-2CC2-AC0907967D03}"/>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E5A0E3BC-D4F0-B2C2-412C-A50AF01C6BFD}"/>
              </a:ext>
            </a:extLst>
          </p:cNvPr>
          <p:cNvSpPr txBox="1"/>
          <p:nvPr/>
        </p:nvSpPr>
        <p:spPr>
          <a:xfrm>
            <a:off x="2326182" y="773792"/>
            <a:ext cx="9192816" cy="7598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kumimoji="0" lang="tr-TR" sz="40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rPr>
              <a:t>Fırsatlar</a:t>
            </a:r>
            <a:endParaRPr kumimoji="0" lang="en-US" sz="40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4" name="Metin kutusu 3">
            <a:extLst>
              <a:ext uri="{FF2B5EF4-FFF2-40B4-BE49-F238E27FC236}">
                <a16:creationId xmlns:a16="http://schemas.microsoft.com/office/drawing/2014/main" id="{C7920DF6-C0D2-CADA-35AA-ED8D90B5F9AD}"/>
              </a:ext>
            </a:extLst>
          </p:cNvPr>
          <p:cNvSpPr txBox="1"/>
          <p:nvPr/>
        </p:nvSpPr>
        <p:spPr>
          <a:xfrm>
            <a:off x="2326182" y="1533614"/>
            <a:ext cx="9192816" cy="2416046"/>
          </a:xfrm>
          <a:prstGeom prst="rect">
            <a:avLst/>
          </a:prstGeom>
          <a:noFill/>
        </p:spPr>
        <p:txBody>
          <a:bodyPr wrap="square">
            <a:spAutoFit/>
          </a:bodyPr>
          <a:lstStyle/>
          <a:p>
            <a:pPr marL="285750" indent="-285750" algn="just">
              <a:spcAft>
                <a:spcPts val="600"/>
              </a:spcAft>
              <a:buFont typeface="Arial" panose="020B0604020202020204" pitchFamily="34" charset="0"/>
              <a:buChar char="•"/>
            </a:pPr>
            <a:r>
              <a:rPr lang="tr-TR" dirty="0"/>
              <a:t>Üst yönetimin işbirliğine açık olması,</a:t>
            </a:r>
          </a:p>
          <a:p>
            <a:pPr marL="285750" indent="-285750" algn="just">
              <a:spcAft>
                <a:spcPts val="600"/>
              </a:spcAft>
              <a:buFont typeface="Arial" panose="020B0604020202020204" pitchFamily="34" charset="0"/>
              <a:buChar char="•"/>
            </a:pPr>
            <a:r>
              <a:rPr lang="tr-TR" dirty="0"/>
              <a:t>Personelin eğitim düzeyinin yüksek olması,</a:t>
            </a:r>
          </a:p>
          <a:p>
            <a:pPr marL="285750" indent="-285750" algn="just">
              <a:spcAft>
                <a:spcPts val="600"/>
              </a:spcAft>
              <a:buFont typeface="Arial" panose="020B0604020202020204" pitchFamily="34" charset="0"/>
              <a:buChar char="•"/>
            </a:pPr>
            <a:r>
              <a:rPr lang="tr-TR" dirty="0"/>
              <a:t>İlimizde öğrenci yurt olanaklarının yeterli olması,</a:t>
            </a:r>
          </a:p>
          <a:p>
            <a:pPr marL="285750" indent="-285750" algn="just">
              <a:spcAft>
                <a:spcPts val="600"/>
              </a:spcAft>
              <a:buFont typeface="Arial" panose="020B0604020202020204" pitchFamily="34" charset="0"/>
              <a:buChar char="•"/>
            </a:pPr>
            <a:r>
              <a:rPr lang="tr-TR" dirty="0"/>
              <a:t>Çalışanların çocuklarına yönelik anaokulunun var olması,</a:t>
            </a:r>
          </a:p>
          <a:p>
            <a:pPr marL="285750" indent="-285750" algn="just">
              <a:spcAft>
                <a:spcPts val="600"/>
              </a:spcAft>
              <a:buFont typeface="Arial" panose="020B0604020202020204" pitchFamily="34" charset="0"/>
              <a:buChar char="•"/>
            </a:pPr>
            <a:r>
              <a:rPr lang="tr-TR" dirty="0"/>
              <a:t>Kampüsümüzün doğal güzelliklerin içinde olması,</a:t>
            </a:r>
          </a:p>
          <a:p>
            <a:pPr marL="285750" indent="-285750" algn="just">
              <a:spcAft>
                <a:spcPts val="600"/>
              </a:spcAft>
              <a:buFont typeface="Arial" panose="020B0604020202020204" pitchFamily="34" charset="0"/>
              <a:buChar char="•"/>
            </a:pPr>
            <a:r>
              <a:rPr lang="tr-TR" dirty="0"/>
              <a:t>Diploma ve diploma eki belgelerinin kısa süre içerisinde hazırlanarak öğrencilerimize verebiliyor olmamız,</a:t>
            </a:r>
          </a:p>
        </p:txBody>
      </p:sp>
    </p:spTree>
    <p:extLst>
      <p:ext uri="{BB962C8B-B14F-4D97-AF65-F5344CB8AC3E}">
        <p14:creationId xmlns:p14="http://schemas.microsoft.com/office/powerpoint/2010/main" val="810926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EBECF-AED2-2C1F-005A-5AB14601B260}"/>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3532975E-062B-4139-6C9F-7A89AEC6C6C2}"/>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41526765-74D6-4C9C-7C43-8DDFF8BC0B82}"/>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81A0383B-5D13-A673-801A-DF6C8AC5C089}"/>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pic>
        <p:nvPicPr>
          <p:cNvPr id="12" name="Resim 11" descr="metin, yazı tipi, simge, sembol, daire içeren bir resim&#10;&#10;Açıklama otomatik olarak oluşturuldu">
            <a:extLst>
              <a:ext uri="{FF2B5EF4-FFF2-40B4-BE49-F238E27FC236}">
                <a16:creationId xmlns:a16="http://schemas.microsoft.com/office/drawing/2014/main" id="{9FF8B0B1-A2CE-3E0A-6DA4-4C0F4DE83F25}"/>
              </a:ext>
            </a:extLst>
          </p:cNvPr>
          <p:cNvPicPr>
            <a:picLocks noChangeAspect="1"/>
          </p:cNvPicPr>
          <p:nvPr/>
        </p:nvPicPr>
        <p:blipFill>
          <a:blip r:embed="rId2"/>
          <a:stretch>
            <a:fillRect/>
          </a:stretch>
        </p:blipFill>
        <p:spPr>
          <a:xfrm>
            <a:off x="457844" y="373683"/>
            <a:ext cx="851584" cy="845768"/>
          </a:xfrm>
          <a:prstGeom prst="rect">
            <a:avLst/>
          </a:prstGeom>
        </p:spPr>
      </p:pic>
      <p:sp>
        <p:nvSpPr>
          <p:cNvPr id="33" name="TextBox 2">
            <a:extLst>
              <a:ext uri="{FF2B5EF4-FFF2-40B4-BE49-F238E27FC236}">
                <a16:creationId xmlns:a16="http://schemas.microsoft.com/office/drawing/2014/main" id="{7D309A46-A990-8881-9008-BC0D2F6F1378}"/>
              </a:ext>
            </a:extLst>
          </p:cNvPr>
          <p:cNvSpPr txBox="1"/>
          <p:nvPr/>
        </p:nvSpPr>
        <p:spPr>
          <a:xfrm>
            <a:off x="2326182" y="773792"/>
            <a:ext cx="9192816" cy="7598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defRPr sz="11200" spc="-224">
                <a:solidFill>
                  <a:schemeClr val="accent2">
                    <a:hueOff val="-11135122"/>
                    <a:satOff val="1570"/>
                    <a:lumOff val="16427"/>
                  </a:schemeClr>
                </a:solidFill>
                <a:latin typeface="+mn-lt"/>
                <a:ea typeface="+mn-ea"/>
                <a:cs typeface="+mn-cs"/>
                <a:sym typeface="Montserrat Bold"/>
              </a:defRPr>
            </a:pPr>
            <a:r>
              <a:rPr lang="tr-TR" sz="4000" dirty="0">
                <a:solidFill>
                  <a:srgbClr val="002060"/>
                </a:solidFill>
                <a:latin typeface="Tahoma" panose="020B0604030504040204" pitchFamily="34" charset="0"/>
                <a:ea typeface="Tahoma" panose="020B0604030504040204" pitchFamily="34" charset="0"/>
                <a:cs typeface="Tahoma" panose="020B0604030504040204" pitchFamily="34" charset="0"/>
                <a:sym typeface="Roboto Light"/>
              </a:rPr>
              <a:t>Tehditler</a:t>
            </a:r>
            <a:endParaRPr kumimoji="0" lang="en-US" sz="4000" b="0" i="0" u="none" strike="noStrike" cap="none" spc="0" normalizeH="0" baseline="0" dirty="0">
              <a:ln>
                <a:noFill/>
              </a:ln>
              <a:solidFill>
                <a:srgbClr val="002060"/>
              </a:solidFill>
              <a:effectLst/>
              <a:uFillTx/>
              <a:latin typeface="Tahoma" panose="020B0604030504040204" pitchFamily="34" charset="0"/>
              <a:ea typeface="Tahoma" panose="020B0604030504040204" pitchFamily="34" charset="0"/>
              <a:cs typeface="Tahoma" panose="020B0604030504040204" pitchFamily="34" charset="0"/>
              <a:sym typeface="Roboto Light"/>
            </a:endParaRPr>
          </a:p>
        </p:txBody>
      </p:sp>
      <p:sp>
        <p:nvSpPr>
          <p:cNvPr id="4" name="Metin kutusu 3">
            <a:extLst>
              <a:ext uri="{FF2B5EF4-FFF2-40B4-BE49-F238E27FC236}">
                <a16:creationId xmlns:a16="http://schemas.microsoft.com/office/drawing/2014/main" id="{A94B487A-3988-9784-8C6D-2A3D6AFBF18D}"/>
              </a:ext>
            </a:extLst>
          </p:cNvPr>
          <p:cNvSpPr txBox="1"/>
          <p:nvPr/>
        </p:nvSpPr>
        <p:spPr>
          <a:xfrm>
            <a:off x="2326182" y="1533614"/>
            <a:ext cx="9192816" cy="1431161"/>
          </a:xfrm>
          <a:prstGeom prst="rect">
            <a:avLst/>
          </a:prstGeom>
          <a:noFill/>
        </p:spPr>
        <p:txBody>
          <a:bodyPr wrap="square">
            <a:spAutoFit/>
          </a:bodyPr>
          <a:lstStyle/>
          <a:p>
            <a:pPr marL="285750" indent="-285750" algn="just">
              <a:spcAft>
                <a:spcPts val="600"/>
              </a:spcAft>
              <a:buFont typeface="Arial" panose="020B0604020202020204" pitchFamily="34" charset="0"/>
              <a:buChar char="•"/>
            </a:pPr>
            <a:r>
              <a:rPr lang="tr-TR" dirty="0"/>
              <a:t>İlimizin deprem bölgesinde olması nedeniyle öğrencilerin tercihte tereddüt ediyor olması,</a:t>
            </a:r>
          </a:p>
          <a:p>
            <a:pPr marL="285750" indent="-285750" algn="just">
              <a:spcAft>
                <a:spcPts val="600"/>
              </a:spcAft>
              <a:buFont typeface="Arial" panose="020B0604020202020204" pitchFamily="34" charset="0"/>
              <a:buChar char="•"/>
            </a:pPr>
            <a:r>
              <a:rPr lang="tr-TR" dirty="0"/>
              <a:t>Kampüsün çevre güvenlik zafiyetinin bulunması,</a:t>
            </a:r>
          </a:p>
          <a:p>
            <a:pPr marL="285750" indent="-285750" algn="just">
              <a:spcAft>
                <a:spcPts val="600"/>
              </a:spcAft>
              <a:buFont typeface="Arial" panose="020B0604020202020204" pitchFamily="34" charset="0"/>
              <a:buChar char="•"/>
            </a:pPr>
            <a:r>
              <a:rPr lang="tr-TR" dirty="0"/>
              <a:t>Öğrenci bilgi güvenliği ve gizliliğinin sağlanmasının önemi,</a:t>
            </a:r>
          </a:p>
          <a:p>
            <a:pPr marL="285750" indent="-285750" algn="just">
              <a:spcAft>
                <a:spcPts val="600"/>
              </a:spcAft>
              <a:buFont typeface="Arial" panose="020B0604020202020204" pitchFamily="34" charset="0"/>
              <a:buChar char="•"/>
            </a:pPr>
            <a:endParaRPr lang="tr-TR" dirty="0"/>
          </a:p>
        </p:txBody>
      </p:sp>
    </p:spTree>
    <p:extLst>
      <p:ext uri="{BB962C8B-B14F-4D97-AF65-F5344CB8AC3E}">
        <p14:creationId xmlns:p14="http://schemas.microsoft.com/office/powerpoint/2010/main" val="1312261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4">
          <a:extLst>
            <a:ext uri="{FF2B5EF4-FFF2-40B4-BE49-F238E27FC236}">
              <a16:creationId xmlns:a16="http://schemas.microsoft.com/office/drawing/2014/main" id="{87985435-425D-6793-CBD6-CCDFCB71C34E}"/>
            </a:ext>
          </a:extLst>
        </p:cNvPr>
        <p:cNvGrpSpPr/>
        <p:nvPr/>
      </p:nvGrpSpPr>
      <p:grpSpPr>
        <a:xfrm>
          <a:off x="0" y="0"/>
          <a:ext cx="0" cy="0"/>
          <a:chOff x="0" y="0"/>
          <a:chExt cx="0" cy="0"/>
        </a:xfrm>
      </p:grpSpPr>
      <p:sp>
        <p:nvSpPr>
          <p:cNvPr id="315" name="Google Shape;315;p14">
            <a:extLst>
              <a:ext uri="{FF2B5EF4-FFF2-40B4-BE49-F238E27FC236}">
                <a16:creationId xmlns:a16="http://schemas.microsoft.com/office/drawing/2014/main" id="{376FED49-E82A-6D6F-F56B-78D33B93B8B3}"/>
              </a:ext>
            </a:extLst>
          </p:cNvPr>
          <p:cNvSpPr txBox="1"/>
          <p:nvPr/>
        </p:nvSpPr>
        <p:spPr>
          <a:xfrm>
            <a:off x="1619631" y="465687"/>
            <a:ext cx="8949690" cy="719003"/>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lt1"/>
              </a:buClr>
              <a:buSzPts val="2800"/>
              <a:buFont typeface="Arial"/>
              <a:buNone/>
            </a:pPr>
            <a:r>
              <a:rPr lang="tr-TR" sz="2800" b="1" cap="none">
                <a:solidFill>
                  <a:schemeClr val="lt1"/>
                </a:solidFill>
                <a:latin typeface="Play"/>
                <a:ea typeface="Play"/>
                <a:cs typeface="Play"/>
                <a:sym typeface="Play"/>
              </a:rPr>
              <a:t>Yaşadığınız Sorunlar ve İyileştirme Önerileriniz</a:t>
            </a:r>
            <a:endParaRPr sz="2800" b="1" i="0" u="none" strike="noStrike" cap="none">
              <a:solidFill>
                <a:schemeClr val="lt1"/>
              </a:solidFill>
              <a:latin typeface="Play"/>
              <a:ea typeface="Play"/>
              <a:cs typeface="Play"/>
              <a:sym typeface="Play"/>
            </a:endParaRPr>
          </a:p>
        </p:txBody>
      </p:sp>
      <p:pic>
        <p:nvPicPr>
          <p:cNvPr id="316" name="Google Shape;316;p14" descr="metin, ekran görüntüsü, yazı tipi içeren bir resim&#10;&#10;Yapay zeka tarafından oluşturulmuş içerik yanlış olabilir.">
            <a:extLst>
              <a:ext uri="{FF2B5EF4-FFF2-40B4-BE49-F238E27FC236}">
                <a16:creationId xmlns:a16="http://schemas.microsoft.com/office/drawing/2014/main" id="{8ADC0192-09D9-2EC8-E972-C353A17DE27F}"/>
              </a:ext>
            </a:extLst>
          </p:cNvPr>
          <p:cNvPicPr preferRelativeResize="0"/>
          <p:nvPr/>
        </p:nvPicPr>
        <p:blipFill rotWithShape="1">
          <a:blip r:embed="rId3">
            <a:alphaModFix/>
          </a:blip>
          <a:srcRect/>
          <a:stretch/>
        </p:blipFill>
        <p:spPr>
          <a:xfrm>
            <a:off x="317633" y="240632"/>
            <a:ext cx="11488307" cy="6343048"/>
          </a:xfrm>
          <a:prstGeom prst="rect">
            <a:avLst/>
          </a:prstGeom>
          <a:noFill/>
          <a:ln>
            <a:noFill/>
          </a:ln>
        </p:spPr>
      </p:pic>
      <p:sp>
        <p:nvSpPr>
          <p:cNvPr id="325" name="Google Shape;325;p14">
            <a:extLst>
              <a:ext uri="{FF2B5EF4-FFF2-40B4-BE49-F238E27FC236}">
                <a16:creationId xmlns:a16="http://schemas.microsoft.com/office/drawing/2014/main" id="{8CD8A6EF-160E-6783-2116-FBB1F4A6C3D3}"/>
              </a:ext>
            </a:extLst>
          </p:cNvPr>
          <p:cNvSpPr txBox="1"/>
          <p:nvPr/>
        </p:nvSpPr>
        <p:spPr>
          <a:xfrm flipV="1">
            <a:off x="835941" y="6410916"/>
            <a:ext cx="5047419" cy="720720"/>
          </a:xfrm>
          <a:prstGeom prst="rect">
            <a:avLst/>
          </a:prstGeom>
          <a:noFill/>
          <a:ln>
            <a:noFill/>
          </a:ln>
        </p:spPr>
        <p:txBody>
          <a:bodyPr spcFirstLastPara="1" wrap="square" lIns="91425" tIns="45700" rIns="91425" bIns="45700" anchor="b" anchorCtr="0">
            <a:normAutofit/>
          </a:bodyPr>
          <a:lstStyle/>
          <a:p>
            <a:pPr marL="228600" marR="0" lvl="0" indent="-228600" algn="ctr" rtl="0">
              <a:lnSpc>
                <a:spcPct val="90000"/>
              </a:lnSpc>
              <a:spcBef>
                <a:spcPts val="0"/>
              </a:spcBef>
              <a:spcAft>
                <a:spcPts val="0"/>
              </a:spcAft>
              <a:buClr>
                <a:schemeClr val="dk1"/>
              </a:buClr>
              <a:buSzPts val="2400"/>
              <a:buFont typeface="Arial"/>
              <a:buNone/>
            </a:pPr>
            <a:endParaRPr sz="1200" cap="none" dirty="0">
              <a:solidFill>
                <a:srgbClr val="041B78"/>
              </a:solidFill>
              <a:latin typeface="Barlow"/>
              <a:ea typeface="Barlow"/>
              <a:cs typeface="Barlow"/>
              <a:sym typeface="Barlow"/>
            </a:endParaRPr>
          </a:p>
        </p:txBody>
      </p:sp>
      <p:sp>
        <p:nvSpPr>
          <p:cNvPr id="334" name="Google Shape;334;p14">
            <a:extLst>
              <a:ext uri="{FF2B5EF4-FFF2-40B4-BE49-F238E27FC236}">
                <a16:creationId xmlns:a16="http://schemas.microsoft.com/office/drawing/2014/main" id="{5D3ABC2A-D54E-E839-C220-755D88469B73}"/>
              </a:ext>
            </a:extLst>
          </p:cNvPr>
          <p:cNvSpPr txBox="1"/>
          <p:nvPr/>
        </p:nvSpPr>
        <p:spPr>
          <a:xfrm>
            <a:off x="6154495" y="5993602"/>
            <a:ext cx="5158771" cy="397665"/>
          </a:xfrm>
          <a:prstGeom prst="rect">
            <a:avLst/>
          </a:prstGeom>
          <a:noFill/>
          <a:ln>
            <a:noFill/>
          </a:ln>
        </p:spPr>
        <p:txBody>
          <a:bodyPr spcFirstLastPara="1" wrap="square" lIns="91425" tIns="45700" rIns="91425" bIns="45700" anchor="b" anchorCtr="0">
            <a:normAutofit lnSpcReduction="10000"/>
          </a:bodyPr>
          <a:lstStyle/>
          <a:p>
            <a:pPr marL="228600" marR="0" lvl="0" indent="-228600" algn="ctr" rtl="0">
              <a:lnSpc>
                <a:spcPct val="90000"/>
              </a:lnSpc>
              <a:spcBef>
                <a:spcPts val="0"/>
              </a:spcBef>
              <a:spcAft>
                <a:spcPts val="0"/>
              </a:spcAft>
              <a:buClr>
                <a:schemeClr val="dk1"/>
              </a:buClr>
              <a:buSzPts val="2400"/>
              <a:buFont typeface="Arial"/>
              <a:buNone/>
            </a:pPr>
            <a:endParaRPr sz="2400" cap="none">
              <a:solidFill>
                <a:srgbClr val="041B78"/>
              </a:solidFill>
              <a:latin typeface="Barlow"/>
              <a:ea typeface="Barlow"/>
              <a:cs typeface="Barlow"/>
              <a:sym typeface="Barlow"/>
            </a:endParaRPr>
          </a:p>
        </p:txBody>
      </p:sp>
      <p:graphicFrame>
        <p:nvGraphicFramePr>
          <p:cNvPr id="2" name="Tablo 1">
            <a:extLst>
              <a:ext uri="{FF2B5EF4-FFF2-40B4-BE49-F238E27FC236}">
                <a16:creationId xmlns:a16="http://schemas.microsoft.com/office/drawing/2014/main" id="{CA159698-EC19-A799-EB6F-A94EF96A9FC4}"/>
              </a:ext>
            </a:extLst>
          </p:cNvPr>
          <p:cNvGraphicFramePr>
            <a:graphicFrameLocks noGrp="1"/>
          </p:cNvGraphicFramePr>
          <p:nvPr>
            <p:extLst>
              <p:ext uri="{D42A27DB-BD31-4B8C-83A1-F6EECF244321}">
                <p14:modId xmlns:p14="http://schemas.microsoft.com/office/powerpoint/2010/main" val="3836519697"/>
              </p:ext>
            </p:extLst>
          </p:nvPr>
        </p:nvGraphicFramePr>
        <p:xfrm>
          <a:off x="1113961" y="2683336"/>
          <a:ext cx="9887716" cy="3496081"/>
        </p:xfrm>
        <a:graphic>
          <a:graphicData uri="http://schemas.openxmlformats.org/drawingml/2006/table">
            <a:tbl>
              <a:tblPr firstRow="1" bandRow="1">
                <a:tableStyleId>{ED083AE6-46FA-4A59-8FB0-9F97EB10719F}</a:tableStyleId>
              </a:tblPr>
              <a:tblGrid>
                <a:gridCol w="4943858">
                  <a:extLst>
                    <a:ext uri="{9D8B030D-6E8A-4147-A177-3AD203B41FA5}">
                      <a16:colId xmlns:a16="http://schemas.microsoft.com/office/drawing/2014/main" val="3563307976"/>
                    </a:ext>
                  </a:extLst>
                </a:gridCol>
                <a:gridCol w="4943858">
                  <a:extLst>
                    <a:ext uri="{9D8B030D-6E8A-4147-A177-3AD203B41FA5}">
                      <a16:colId xmlns:a16="http://schemas.microsoft.com/office/drawing/2014/main" val="4061012339"/>
                    </a:ext>
                  </a:extLst>
                </a:gridCol>
              </a:tblGrid>
              <a:tr h="341722">
                <a:tc>
                  <a:txBody>
                    <a:bodyPr/>
                    <a:lstStyle/>
                    <a:p>
                      <a:pPr algn="l"/>
                      <a:r>
                        <a:rPr lang="tr-TR" sz="800" b="0" dirty="0">
                          <a:solidFill>
                            <a:schemeClr val="tx1"/>
                          </a:solidFill>
                          <a:sym typeface="Barlow"/>
                        </a:rPr>
                        <a:t>Öğrenci Kimlikleri: Halk bankasının kimlik basımıyla ilgili takip programı olmaması nedeniyle kimlik basım takibinde aksaklıklar yaşanmaktadır. </a:t>
                      </a:r>
                      <a:endParaRPr lang="tr-TR" sz="800" b="0" dirty="0">
                        <a:solidFill>
                          <a:schemeClr val="tx1"/>
                        </a:solidFill>
                      </a:endParaRPr>
                    </a:p>
                  </a:txBody>
                  <a:tcPr anchor="ctr"/>
                </a:tc>
                <a:tc>
                  <a:txBody>
                    <a:bodyPr/>
                    <a:lstStyle/>
                    <a:p>
                      <a:pPr algn="l"/>
                      <a:r>
                        <a:rPr lang="tr-TR" sz="800" b="0" cap="none" dirty="0">
                          <a:solidFill>
                            <a:schemeClr val="tx1"/>
                          </a:solidFill>
                          <a:sym typeface="Barlow"/>
                        </a:rPr>
                        <a:t>Kimlik takibi için yeni bir program yazılması</a:t>
                      </a:r>
                      <a:endParaRPr lang="tr-TR" sz="800" b="0" dirty="0">
                        <a:solidFill>
                          <a:schemeClr val="tx1"/>
                        </a:solidFill>
                      </a:endParaRPr>
                    </a:p>
                  </a:txBody>
                  <a:tcPr anchor="ctr"/>
                </a:tc>
                <a:extLst>
                  <a:ext uri="{0D108BD9-81ED-4DB2-BD59-A6C34878D82A}">
                    <a16:rowId xmlns:a16="http://schemas.microsoft.com/office/drawing/2014/main" val="409695544"/>
                  </a:ext>
                </a:extLst>
              </a:tr>
              <a:tr h="473154">
                <a:tc>
                  <a:txBody>
                    <a:bodyPr/>
                    <a:lstStyle/>
                    <a:p>
                      <a:pPr algn="l"/>
                      <a:r>
                        <a:rPr lang="tr-TR" sz="800" b="0" cap="none" dirty="0">
                          <a:solidFill>
                            <a:schemeClr val="tx1"/>
                          </a:solidFill>
                          <a:sym typeface="Barlow"/>
                        </a:rPr>
                        <a:t>Senato ve Yönetim Kurulu Evrakları: Senato ve Yönetim Kurulunda görüşülecek evrakların birimlerden eksik ya da karmaşık gelmesi, alınan kararlarda konunun tam anlatılamaması</a:t>
                      </a:r>
                      <a:endParaRPr lang="tr-TR" sz="800" b="0" dirty="0">
                        <a:solidFill>
                          <a:schemeClr val="tx1"/>
                        </a:solidFill>
                      </a:endParaRPr>
                    </a:p>
                  </a:txBody>
                  <a:tcPr anchor="ctr"/>
                </a:tc>
                <a:tc>
                  <a:txBody>
                    <a:bodyPr/>
                    <a:lstStyle/>
                    <a:p>
                      <a:pPr algn="l"/>
                      <a:r>
                        <a:rPr lang="tr-TR" sz="800" b="0" dirty="0">
                          <a:solidFill>
                            <a:schemeClr val="tx1"/>
                          </a:solidFill>
                          <a:sym typeface="Barlow"/>
                        </a:rPr>
                        <a:t>Akademik birimlerden gelen yazıların anlatımı kısa, anlaşılır ve ilgili  yönetmelik kanun maddelerine atıf yapılarak yazılması,</a:t>
                      </a:r>
                      <a:endParaRPr lang="tr-TR" sz="800" b="0" dirty="0">
                        <a:solidFill>
                          <a:schemeClr val="tx1"/>
                        </a:solidFill>
                      </a:endParaRPr>
                    </a:p>
                  </a:txBody>
                  <a:tcPr anchor="ctr"/>
                </a:tc>
                <a:extLst>
                  <a:ext uri="{0D108BD9-81ED-4DB2-BD59-A6C34878D82A}">
                    <a16:rowId xmlns:a16="http://schemas.microsoft.com/office/drawing/2014/main" val="4074092449"/>
                  </a:ext>
                </a:extLst>
              </a:tr>
              <a:tr h="341722">
                <a:tc>
                  <a:txBody>
                    <a:bodyPr/>
                    <a:lstStyle/>
                    <a:p>
                      <a:pPr algn="l"/>
                      <a:r>
                        <a:rPr lang="tr-TR" sz="800" b="0" dirty="0">
                          <a:solidFill>
                            <a:schemeClr val="tx1"/>
                          </a:solidFill>
                          <a:sym typeface="Barlow"/>
                        </a:rPr>
                        <a:t>ADSD Dersleri: Alan Dışı Seçmeli Derslerin açılma sürecinde yaşanan karmaşa</a:t>
                      </a:r>
                      <a:endParaRPr lang="tr-TR" sz="800" b="0" dirty="0">
                        <a:solidFill>
                          <a:schemeClr val="tx1"/>
                        </a:solidFill>
                      </a:endParaRPr>
                    </a:p>
                  </a:txBody>
                  <a:tcPr anchor="ctr"/>
                </a:tc>
                <a:tc>
                  <a:txBody>
                    <a:bodyPr/>
                    <a:lstStyle/>
                    <a:p>
                      <a:pPr algn="l"/>
                      <a:r>
                        <a:rPr lang="tr-TR" sz="800" b="0" cap="none" dirty="0">
                          <a:solidFill>
                            <a:schemeClr val="tx1"/>
                          </a:solidFill>
                          <a:sym typeface="Barlow"/>
                        </a:rPr>
                        <a:t>Senatoca açılması uygun görülen ADSD eğitim-öğretim döneminde açılmasının ilgili bölüm başkanlıklarınca takip edilmesi.</a:t>
                      </a:r>
                      <a:endParaRPr lang="tr-TR" sz="800" b="0" dirty="0">
                        <a:solidFill>
                          <a:schemeClr val="tx1"/>
                        </a:solidFill>
                      </a:endParaRPr>
                    </a:p>
                  </a:txBody>
                  <a:tcPr anchor="ctr"/>
                </a:tc>
                <a:extLst>
                  <a:ext uri="{0D108BD9-81ED-4DB2-BD59-A6C34878D82A}">
                    <a16:rowId xmlns:a16="http://schemas.microsoft.com/office/drawing/2014/main" val="1966046757"/>
                  </a:ext>
                </a:extLst>
              </a:tr>
              <a:tr h="341722">
                <a:tc>
                  <a:txBody>
                    <a:bodyPr/>
                    <a:lstStyle/>
                    <a:p>
                      <a:pPr algn="l"/>
                      <a:r>
                        <a:rPr lang="tr-TR" sz="800" b="0" cap="none" dirty="0">
                          <a:solidFill>
                            <a:schemeClr val="tx1"/>
                          </a:solidFill>
                          <a:sym typeface="Barlow"/>
                        </a:rPr>
                        <a:t>Süreli Evrak Gecikmesi: Süreli evraklarda birimler tarafından gönderilmesinde gecikmelerin yaşanması</a:t>
                      </a:r>
                      <a:endParaRPr lang="tr-TR" sz="800" b="0" dirty="0">
                        <a:solidFill>
                          <a:schemeClr val="tx1"/>
                        </a:solidFill>
                      </a:endParaRPr>
                    </a:p>
                  </a:txBody>
                  <a:tcPr anchor="ctr"/>
                </a:tc>
                <a:tc>
                  <a:txBody>
                    <a:bodyPr/>
                    <a:lstStyle/>
                    <a:p>
                      <a:pPr algn="l"/>
                      <a:r>
                        <a:rPr lang="tr-TR" sz="800" b="0" cap="none" dirty="0">
                          <a:solidFill>
                            <a:schemeClr val="tx1"/>
                          </a:solidFill>
                          <a:sym typeface="Barlow"/>
                        </a:rPr>
                        <a:t>Verilen  sürelerin takip edilmesi </a:t>
                      </a:r>
                      <a:endParaRPr lang="tr-TR" sz="800" b="0" dirty="0">
                        <a:solidFill>
                          <a:schemeClr val="tx1"/>
                        </a:solidFill>
                      </a:endParaRPr>
                    </a:p>
                  </a:txBody>
                  <a:tcPr anchor="ctr"/>
                </a:tc>
                <a:extLst>
                  <a:ext uri="{0D108BD9-81ED-4DB2-BD59-A6C34878D82A}">
                    <a16:rowId xmlns:a16="http://schemas.microsoft.com/office/drawing/2014/main" val="2578324500"/>
                  </a:ext>
                </a:extLst>
              </a:tr>
              <a:tr h="341722">
                <a:tc>
                  <a:txBody>
                    <a:bodyPr/>
                    <a:lstStyle/>
                    <a:p>
                      <a:pPr algn="l"/>
                      <a:r>
                        <a:rPr lang="tr-TR" sz="800" b="0" cap="none" dirty="0">
                          <a:solidFill>
                            <a:schemeClr val="tx1"/>
                          </a:solidFill>
                          <a:sym typeface="Barlow"/>
                        </a:rPr>
                        <a:t>Evrak İmza İşlemleri: Birimlerde ilgili yönerge kapsamında yetki dahilinde imzalanabilecek evrakların Rektörlük üzerinden işlem yapılması talebi</a:t>
                      </a:r>
                      <a:endParaRPr lang="tr-TR" sz="800" b="0" dirty="0">
                        <a:solidFill>
                          <a:schemeClr val="tx1"/>
                        </a:solidFill>
                      </a:endParaRPr>
                    </a:p>
                  </a:txBody>
                  <a:tcPr anchor="ctr"/>
                </a:tc>
                <a:tc>
                  <a:txBody>
                    <a:bodyPr/>
                    <a:lstStyle/>
                    <a:p>
                      <a:pPr algn="l"/>
                      <a:r>
                        <a:rPr lang="tr-TR" sz="800" b="0" cap="none" dirty="0">
                          <a:solidFill>
                            <a:schemeClr val="tx1"/>
                          </a:solidFill>
                          <a:sym typeface="Barlow"/>
                        </a:rPr>
                        <a:t>Kendi yetkilerinde olan işlemlerin yönergeye göre birimlerin kendilerinin yapması </a:t>
                      </a:r>
                      <a:endParaRPr lang="tr-TR" sz="800" b="0" dirty="0">
                        <a:solidFill>
                          <a:schemeClr val="tx1"/>
                        </a:solidFill>
                      </a:endParaRPr>
                    </a:p>
                  </a:txBody>
                  <a:tcPr anchor="ctr"/>
                </a:tc>
                <a:extLst>
                  <a:ext uri="{0D108BD9-81ED-4DB2-BD59-A6C34878D82A}">
                    <a16:rowId xmlns:a16="http://schemas.microsoft.com/office/drawing/2014/main" val="2541645846"/>
                  </a:ext>
                </a:extLst>
              </a:tr>
              <a:tr h="867449">
                <a:tc>
                  <a:txBody>
                    <a:bodyPr/>
                    <a:lstStyle/>
                    <a:p>
                      <a:pPr algn="l"/>
                      <a:r>
                        <a:rPr lang="tr-TR" sz="800" b="0" cap="none" dirty="0">
                          <a:solidFill>
                            <a:schemeClr val="tx1"/>
                          </a:solidFill>
                          <a:sym typeface="Barlow"/>
                        </a:rPr>
                        <a:t>Türkmenistan Uyruklu Öğrenciler: Türkmenistan uyruklu öğrencilerin ülkelerinden para gönderilmesinde problem yaşadıklarını beyan ederek Başkanlığımızdan öğrenim ücreti borcunu dolar cinsinden gösterir belge talep etmektedir. Bu konuda yaşanan başlıca sıkıntılar; geç gönderilmesi, Üniversitenin para transferi için kullanılması, yersiz iş yükü, haddinden fazla iade işlemi </a:t>
                      </a:r>
                      <a:r>
                        <a:rPr lang="tr-TR" sz="800" b="0" cap="none" dirty="0" err="1">
                          <a:solidFill>
                            <a:schemeClr val="tx1"/>
                          </a:solidFill>
                          <a:sym typeface="Barlow"/>
                        </a:rPr>
                        <a:t>v.d</a:t>
                      </a:r>
                      <a:r>
                        <a:rPr lang="tr-TR" sz="800" b="0" cap="none" dirty="0">
                          <a:solidFill>
                            <a:schemeClr val="tx1"/>
                          </a:solidFill>
                          <a:sym typeface="Barlow"/>
                        </a:rPr>
                        <a:t>.. Bu konuda ayrıntılı rapor ilerleyen süreçte arz edilecektir. </a:t>
                      </a:r>
                      <a:endParaRPr lang="tr-TR" sz="800" b="0" dirty="0">
                        <a:solidFill>
                          <a:schemeClr val="tx1"/>
                        </a:solidFill>
                      </a:endParaRPr>
                    </a:p>
                  </a:txBody>
                  <a:tcPr anchor="ctr"/>
                </a:tc>
                <a:tc>
                  <a:txBody>
                    <a:bodyPr/>
                    <a:lstStyle/>
                    <a:p>
                      <a:pPr algn="l"/>
                      <a:r>
                        <a:rPr lang="tr-TR" sz="800" b="0" dirty="0">
                          <a:solidFill>
                            <a:schemeClr val="tx1"/>
                          </a:solidFill>
                        </a:rPr>
                        <a:t>Hem idari hem de mali yönden risk taşımakta.</a:t>
                      </a:r>
                    </a:p>
                  </a:txBody>
                  <a:tcPr anchor="ctr"/>
                </a:tc>
                <a:extLst>
                  <a:ext uri="{0D108BD9-81ED-4DB2-BD59-A6C34878D82A}">
                    <a16:rowId xmlns:a16="http://schemas.microsoft.com/office/drawing/2014/main" val="3060188857"/>
                  </a:ext>
                </a:extLst>
              </a:tr>
              <a:tr h="788590">
                <a:tc>
                  <a:txBody>
                    <a:bodyPr/>
                    <a:lstStyle/>
                    <a:p>
                      <a:pPr marL="0" marR="0" lvl="0" indent="0" algn="just" rtl="0">
                        <a:lnSpc>
                          <a:spcPct val="90000"/>
                        </a:lnSpc>
                        <a:spcBef>
                          <a:spcPts val="0"/>
                        </a:spcBef>
                        <a:spcAft>
                          <a:spcPts val="0"/>
                        </a:spcAft>
                        <a:buClr>
                          <a:schemeClr val="dk1"/>
                        </a:buClr>
                        <a:buSzPts val="2400"/>
                        <a:buFont typeface="Arial"/>
                        <a:buNone/>
                      </a:pPr>
                      <a:r>
                        <a:rPr lang="tr-TR" sz="800" b="0" cap="none" dirty="0">
                          <a:solidFill>
                            <a:schemeClr val="tx1"/>
                          </a:solidFill>
                          <a:sym typeface="Barlow"/>
                        </a:rPr>
                        <a:t>Veri güvenliği: Üniversitemiz öğrencilerinin bilgileri (özlük, not, </a:t>
                      </a:r>
                      <a:r>
                        <a:rPr lang="tr-TR" sz="800" b="0" cap="none" dirty="0" err="1">
                          <a:solidFill>
                            <a:schemeClr val="tx1"/>
                          </a:solidFill>
                          <a:sym typeface="Barlow"/>
                        </a:rPr>
                        <a:t>v.b</a:t>
                      </a:r>
                      <a:r>
                        <a:rPr lang="tr-TR" sz="800" b="0" cap="none" dirty="0">
                          <a:solidFill>
                            <a:schemeClr val="tx1"/>
                          </a:solidFill>
                          <a:sym typeface="Barlow"/>
                        </a:rPr>
                        <a:t>. 2000 yılından </a:t>
                      </a:r>
                      <a:r>
                        <a:rPr lang="tr-TR" sz="800" b="0" dirty="0">
                          <a:solidFill>
                            <a:schemeClr val="tx1"/>
                          </a:solidFill>
                          <a:sym typeface="Barlow"/>
                        </a:rPr>
                        <a:t>b</a:t>
                      </a:r>
                      <a:r>
                        <a:rPr lang="tr-TR" sz="800" b="0" cap="none" dirty="0">
                          <a:solidFill>
                            <a:schemeClr val="tx1"/>
                          </a:solidFill>
                          <a:sym typeface="Barlow"/>
                        </a:rPr>
                        <a:t>u yana  dijital ortamda tutulmakta ve bu verilere göre işlem tesis edilmektedir. Yazılım sürümü ve yazılım değişimi nedeniyle 3 farklı türdeki </a:t>
                      </a:r>
                      <a:r>
                        <a:rPr lang="tr-TR" sz="800" b="0" cap="none" dirty="0" err="1">
                          <a:solidFill>
                            <a:schemeClr val="tx1"/>
                          </a:solidFill>
                          <a:sym typeface="Barlow"/>
                        </a:rPr>
                        <a:t>veritabanında</a:t>
                      </a:r>
                      <a:r>
                        <a:rPr lang="tr-TR" sz="800" b="0" cap="none" dirty="0">
                          <a:solidFill>
                            <a:schemeClr val="tx1"/>
                          </a:solidFill>
                          <a:sym typeface="Barlow"/>
                        </a:rPr>
                        <a:t> saklanan bilgiler farklı sunucularda (2000-2010,2010-2020, 2020-günümüz) bulunmaktadır. 2020 öncesi verilerin tutulduğu 2 sunucunun ve barındırdığı verilerin güvenliği konusunda risk görülmektedir.</a:t>
                      </a:r>
                      <a:endParaRPr lang="tr-TR" sz="800" b="0" cap="none" dirty="0">
                        <a:solidFill>
                          <a:schemeClr val="tx1"/>
                        </a:solidFill>
                        <a:latin typeface="Barlow"/>
                        <a:ea typeface="Barlow"/>
                        <a:cs typeface="Barlow"/>
                        <a:sym typeface="Barlow"/>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800" b="0" cap="none" dirty="0">
                          <a:solidFill>
                            <a:schemeClr val="tx1"/>
                          </a:solidFill>
                          <a:sym typeface="Barlow"/>
                        </a:rPr>
                        <a:t>Veri güvenliğinin sağlanması için gerekli tedbirlerin alınması </a:t>
                      </a:r>
                      <a:endParaRPr lang="tr-TR" sz="800" b="0" cap="none" dirty="0">
                        <a:solidFill>
                          <a:schemeClr val="tx1"/>
                        </a:solidFill>
                        <a:latin typeface="Barlow"/>
                        <a:ea typeface="Barlow"/>
                        <a:cs typeface="Barlow"/>
                        <a:sym typeface="Barlow"/>
                      </a:endParaRPr>
                    </a:p>
                  </a:txBody>
                  <a:tcPr anchor="ctr"/>
                </a:tc>
                <a:extLst>
                  <a:ext uri="{0D108BD9-81ED-4DB2-BD59-A6C34878D82A}">
                    <a16:rowId xmlns:a16="http://schemas.microsoft.com/office/drawing/2014/main" val="1701935591"/>
                  </a:ext>
                </a:extLst>
              </a:tr>
            </a:tbl>
          </a:graphicData>
        </a:graphic>
      </p:graphicFrame>
    </p:spTree>
    <p:extLst>
      <p:ext uri="{BB962C8B-B14F-4D97-AF65-F5344CB8AC3E}">
        <p14:creationId xmlns:p14="http://schemas.microsoft.com/office/powerpoint/2010/main" val="2741504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a:extLst>
              <a:ext uri="{FF2B5EF4-FFF2-40B4-BE49-F238E27FC236}">
                <a16:creationId xmlns:a16="http://schemas.microsoft.com/office/drawing/2014/main" id="{A9EBFA42-774E-8ABB-C691-E0750B6B9516}"/>
              </a:ext>
            </a:extLst>
          </p:cNvPr>
          <p:cNvSpPr>
            <a:spLocks noChangeAspect="1"/>
          </p:cNvSpPr>
          <p:nvPr/>
        </p:nvSpPr>
        <p:spPr>
          <a:xfrm>
            <a:off x="6712" y="0"/>
            <a:ext cx="1753849" cy="6858000"/>
          </a:xfrm>
          <a:prstGeom prst="rect">
            <a:avLst/>
          </a:prstGeom>
          <a:solidFill>
            <a:srgbClr val="002F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lide Number">
            <a:extLst>
              <a:ext uri="{FF2B5EF4-FFF2-40B4-BE49-F238E27FC236}">
                <a16:creationId xmlns:a16="http://schemas.microsoft.com/office/drawing/2014/main" id="{0A05FFC0-2AC4-9BE9-2BBB-9B547388D43C}"/>
              </a:ext>
            </a:extLst>
          </p:cNvPr>
          <p:cNvSpPr txBox="1">
            <a:spLocks/>
          </p:cNvSpPr>
          <p:nvPr/>
        </p:nvSpPr>
        <p:spPr>
          <a:xfrm>
            <a:off x="673002" y="6107795"/>
            <a:ext cx="275717" cy="390491"/>
          </a:xfrm>
          <a:prstGeom prst="rect">
            <a:avLst/>
          </a:prstGeom>
          <a:extLst>
            <a:ext uri="{C572A759-6A51-4108-AA02-DFA0A04FC94B}">
              <ma14:wrappingTextBoxFlag xmlns:ma14="http://schemas.microsoft.com/office/mac/drawingml/2011/main" xmlns="" val="1"/>
            </a:ext>
          </a:extLst>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tr-TR" b="1" dirty="0">
              <a:solidFill>
                <a:srgbClr val="00A2E0"/>
              </a:solidFill>
              <a:latin typeface="Tahoma" panose="020B0604030504040204" pitchFamily="34" charset="0"/>
              <a:ea typeface="Tahoma" panose="020B0604030504040204" pitchFamily="34" charset="0"/>
              <a:cs typeface="Tahoma" panose="020B0604030504040204" pitchFamily="34" charset="0"/>
            </a:endParaRPr>
          </a:p>
        </p:txBody>
      </p:sp>
      <p:sp>
        <p:nvSpPr>
          <p:cNvPr id="8" name="Image Guidelines">
            <a:extLst>
              <a:ext uri="{FF2B5EF4-FFF2-40B4-BE49-F238E27FC236}">
                <a16:creationId xmlns:a16="http://schemas.microsoft.com/office/drawing/2014/main" id="{C544E2BE-86BB-6D87-D391-81DAB43A5560}"/>
              </a:ext>
            </a:extLst>
          </p:cNvPr>
          <p:cNvSpPr txBox="1">
            <a:spLocks/>
          </p:cNvSpPr>
          <p:nvPr/>
        </p:nvSpPr>
        <p:spPr>
          <a:xfrm rot="16200000">
            <a:off x="-1656848" y="3255857"/>
            <a:ext cx="5080970" cy="42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solidFill>
                  <a:srgbClr val="00A2E0"/>
                </a:solidFill>
                <a:latin typeface="Arial" charset="0"/>
                <a:ea typeface="Arial" charset="0"/>
                <a:cs typeface="Arial" charset="0"/>
                <a:sym typeface="Roboto Light"/>
              </a:rPr>
              <a:t>Bolu Abant İzzet Baysal Üniversitesi</a:t>
            </a:r>
            <a:endParaRPr lang="tr-TR" sz="1200" dirty="0">
              <a:solidFill>
                <a:srgbClr val="00A2E0"/>
              </a:solidFill>
              <a:latin typeface="Arial" charset="0"/>
              <a:ea typeface="Arial" charset="0"/>
              <a:cs typeface="Arial" charset="0"/>
            </a:endParaRPr>
          </a:p>
        </p:txBody>
      </p:sp>
      <p:sp>
        <p:nvSpPr>
          <p:cNvPr id="10" name="TextBox 2">
            <a:extLst>
              <a:ext uri="{FF2B5EF4-FFF2-40B4-BE49-F238E27FC236}">
                <a16:creationId xmlns:a16="http://schemas.microsoft.com/office/drawing/2014/main" id="{88D687F2-81CB-1562-87E5-CFD589848622}"/>
              </a:ext>
            </a:extLst>
          </p:cNvPr>
          <p:cNvSpPr txBox="1"/>
          <p:nvPr/>
        </p:nvSpPr>
        <p:spPr>
          <a:xfrm>
            <a:off x="2697480" y="2673934"/>
            <a:ext cx="8869381" cy="9752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ctr">
              <a:defRPr sz="11200" spc="-224">
                <a:solidFill>
                  <a:schemeClr val="accent2">
                    <a:hueOff val="-11135122"/>
                    <a:satOff val="1570"/>
                    <a:lumOff val="16427"/>
                  </a:schemeClr>
                </a:solidFill>
                <a:latin typeface="+mn-lt"/>
                <a:ea typeface="+mn-ea"/>
                <a:cs typeface="+mn-cs"/>
                <a:sym typeface="Montserrat Bold"/>
              </a:defRPr>
            </a:pPr>
            <a:r>
              <a:rPr lang="tr-TR" sz="5400" spc="-224" dirty="0">
                <a:solidFill>
                  <a:srgbClr val="23114E"/>
                </a:solidFill>
                <a:latin typeface="+mj-lt"/>
                <a:ea typeface="Tahoma" panose="020B0604030504040204" pitchFamily="34" charset="0"/>
                <a:cs typeface="Tahoma" panose="020B0604030504040204" pitchFamily="34" charset="0"/>
                <a:sym typeface="Montserrat Bold"/>
              </a:rPr>
              <a:t>Teşekkürler.</a:t>
            </a:r>
          </a:p>
        </p:txBody>
      </p:sp>
      <p:pic>
        <p:nvPicPr>
          <p:cNvPr id="12" name="Resim 11" descr="metin, yazı tipi, simge, sembol, daire içeren bir resim&#10;&#10;Açıklama otomatik olarak oluşturuldu">
            <a:extLst>
              <a:ext uri="{FF2B5EF4-FFF2-40B4-BE49-F238E27FC236}">
                <a16:creationId xmlns:a16="http://schemas.microsoft.com/office/drawing/2014/main" id="{4BACBA57-58D3-0AE8-5168-CDB02D376256}"/>
              </a:ext>
            </a:extLst>
          </p:cNvPr>
          <p:cNvPicPr>
            <a:picLocks noChangeAspect="1"/>
          </p:cNvPicPr>
          <p:nvPr/>
        </p:nvPicPr>
        <p:blipFill>
          <a:blip r:embed="rId2"/>
          <a:stretch>
            <a:fillRect/>
          </a:stretch>
        </p:blipFill>
        <p:spPr>
          <a:xfrm>
            <a:off x="457844" y="373683"/>
            <a:ext cx="851584" cy="845768"/>
          </a:xfrm>
          <a:prstGeom prst="rect">
            <a:avLst/>
          </a:prstGeom>
        </p:spPr>
      </p:pic>
    </p:spTree>
    <p:extLst>
      <p:ext uri="{BB962C8B-B14F-4D97-AF65-F5344CB8AC3E}">
        <p14:creationId xmlns:p14="http://schemas.microsoft.com/office/powerpoint/2010/main" val="423407992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408</TotalTime>
  <Words>2816</Words>
  <Application>Microsoft Office PowerPoint</Application>
  <PresentationFormat>Geniş ekran</PresentationFormat>
  <Paragraphs>302</Paragraphs>
  <Slides>19</Slides>
  <Notes>3</Notes>
  <HiddenSlides>0</HiddenSlides>
  <MMClips>0</MMClips>
  <ScaleCrop>false</ScaleCrop>
  <HeadingPairs>
    <vt:vector size="6" baseType="variant">
      <vt:variant>
        <vt:lpstr>Kullanılan Yazı Tipleri</vt:lpstr>
      </vt:variant>
      <vt:variant>
        <vt:i4>11</vt:i4>
      </vt:variant>
      <vt:variant>
        <vt:lpstr>Tema</vt:lpstr>
      </vt:variant>
      <vt:variant>
        <vt:i4>1</vt:i4>
      </vt:variant>
      <vt:variant>
        <vt:lpstr>Slayt Başlıkları</vt:lpstr>
      </vt:variant>
      <vt:variant>
        <vt:i4>19</vt:i4>
      </vt:variant>
    </vt:vector>
  </HeadingPairs>
  <TitlesOfParts>
    <vt:vector size="31" baseType="lpstr">
      <vt:lpstr>Abadi</vt:lpstr>
      <vt:lpstr>Aptos</vt:lpstr>
      <vt:lpstr>Aptos Display</vt:lpstr>
      <vt:lpstr>Aptos Narrow</vt:lpstr>
      <vt:lpstr>Arial</vt:lpstr>
      <vt:lpstr>Barlow</vt:lpstr>
      <vt:lpstr>Calibri</vt:lpstr>
      <vt:lpstr>Play</vt:lpstr>
      <vt:lpstr>Symbol</vt:lpstr>
      <vt:lpstr>Tahoma</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BAIBU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Nilgün ALACA</dc:creator>
  <cp:lastModifiedBy>Erol Uslu</cp:lastModifiedBy>
  <cp:revision>35</cp:revision>
  <cp:lastPrinted>2026-02-02T10:53:36Z</cp:lastPrinted>
  <dcterms:created xsi:type="dcterms:W3CDTF">2026-02-02T08:07:19Z</dcterms:created>
  <dcterms:modified xsi:type="dcterms:W3CDTF">2026-09-10T06:32:17Z</dcterms:modified>
</cp:coreProperties>
</file>